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262" r:id="rId2"/>
    <p:sldId id="256" r:id="rId3"/>
    <p:sldId id="272" r:id="rId4"/>
    <p:sldId id="375" r:id="rId5"/>
    <p:sldId id="380" r:id="rId6"/>
    <p:sldId id="379" r:id="rId7"/>
    <p:sldId id="335" r:id="rId8"/>
    <p:sldId id="336" r:id="rId9"/>
    <p:sldId id="337" r:id="rId10"/>
    <p:sldId id="338" r:id="rId11"/>
    <p:sldId id="339" r:id="rId12"/>
    <p:sldId id="340" r:id="rId13"/>
    <p:sldId id="347" r:id="rId14"/>
    <p:sldId id="348" r:id="rId15"/>
    <p:sldId id="341" r:id="rId16"/>
    <p:sldId id="342" r:id="rId17"/>
    <p:sldId id="376" r:id="rId18"/>
    <p:sldId id="349" r:id="rId19"/>
    <p:sldId id="345" r:id="rId20"/>
    <p:sldId id="343" r:id="rId21"/>
    <p:sldId id="366" r:id="rId22"/>
    <p:sldId id="352" r:id="rId23"/>
    <p:sldId id="353" r:id="rId24"/>
    <p:sldId id="354" r:id="rId25"/>
    <p:sldId id="355" r:id="rId26"/>
    <p:sldId id="356" r:id="rId27"/>
    <p:sldId id="350" r:id="rId28"/>
    <p:sldId id="373" r:id="rId29"/>
    <p:sldId id="374" r:id="rId30"/>
    <p:sldId id="359" r:id="rId31"/>
    <p:sldId id="362" r:id="rId32"/>
    <p:sldId id="360" r:id="rId33"/>
    <p:sldId id="363" r:id="rId34"/>
    <p:sldId id="364" r:id="rId35"/>
    <p:sldId id="357" r:id="rId36"/>
    <p:sldId id="365" r:id="rId37"/>
    <p:sldId id="260" r:id="rId38"/>
    <p:sldId id="300" r:id="rId39"/>
    <p:sldId id="358" r:id="rId40"/>
    <p:sldId id="320" r:id="rId41"/>
    <p:sldId id="259" r:id="rId42"/>
    <p:sldId id="318" r:id="rId43"/>
    <p:sldId id="301" r:id="rId44"/>
    <p:sldId id="302" r:id="rId45"/>
    <p:sldId id="311" r:id="rId46"/>
    <p:sldId id="303" r:id="rId47"/>
    <p:sldId id="316" r:id="rId48"/>
    <p:sldId id="313" r:id="rId49"/>
    <p:sldId id="372" r:id="rId50"/>
    <p:sldId id="317" r:id="rId51"/>
    <p:sldId id="319" r:id="rId52"/>
    <p:sldId id="306" r:id="rId53"/>
    <p:sldId id="321" r:id="rId54"/>
    <p:sldId id="329" r:id="rId55"/>
    <p:sldId id="330" r:id="rId56"/>
    <p:sldId id="305" r:id="rId57"/>
    <p:sldId id="331" r:id="rId58"/>
    <p:sldId id="312" r:id="rId59"/>
    <p:sldId id="322" r:id="rId60"/>
    <p:sldId id="324" r:id="rId61"/>
    <p:sldId id="327" r:id="rId62"/>
    <p:sldId id="325" r:id="rId63"/>
    <p:sldId id="323" r:id="rId64"/>
    <p:sldId id="326" r:id="rId65"/>
    <p:sldId id="314" r:id="rId66"/>
    <p:sldId id="315" r:id="rId67"/>
    <p:sldId id="377" r:id="rId68"/>
    <p:sldId id="378" r:id="rId69"/>
    <p:sldId id="310" r:id="rId70"/>
    <p:sldId id="307" r:id="rId71"/>
    <p:sldId id="308" r:id="rId72"/>
    <p:sldId id="309" r:id="rId73"/>
    <p:sldId id="304" r:id="rId74"/>
    <p:sldId id="334" r:id="rId75"/>
    <p:sldId id="291" r:id="rId76"/>
    <p:sldId id="270" r:id="rId77"/>
    <p:sldId id="265" r:id="rId78"/>
    <p:sldId id="266" r:id="rId79"/>
    <p:sldId id="267" r:id="rId80"/>
    <p:sldId id="289" r:id="rId81"/>
    <p:sldId id="268" r:id="rId82"/>
    <p:sldId id="344" r:id="rId83"/>
    <p:sldId id="368" r:id="rId84"/>
    <p:sldId id="367" r:id="rId85"/>
    <p:sldId id="370" r:id="rId86"/>
    <p:sldId id="371" r:id="rId87"/>
    <p:sldId id="269" r:id="rId88"/>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649" autoAdjust="0"/>
  </p:normalViewPr>
  <p:slideViewPr>
    <p:cSldViewPr>
      <p:cViewPr>
        <p:scale>
          <a:sx n="79" d="100"/>
          <a:sy n="79" d="100"/>
        </p:scale>
        <p:origin x="-1116" y="2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3520FF-28A3-443C-9B26-42D18D43424D}" type="datetimeFigureOut">
              <a:rPr lang="sv-SE" smtClean="0"/>
              <a:pPr/>
              <a:t>2020-11-03</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F91BC8-1E03-4436-9052-A0D9A83D151B}" type="slidenum">
              <a:rPr lang="sv-SE" smtClean="0"/>
              <a:pPr/>
              <a:t>‹#›</a:t>
            </a:fld>
            <a:endParaRPr lang="sv-SE"/>
          </a:p>
        </p:txBody>
      </p:sp>
    </p:spTree>
    <p:extLst>
      <p:ext uri="{BB962C8B-B14F-4D97-AF65-F5344CB8AC3E}">
        <p14:creationId xmlns:p14="http://schemas.microsoft.com/office/powerpoint/2010/main" val="2699353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8F91BC8-1E03-4436-9052-A0D9A83D151B}" type="slidenum">
              <a:rPr lang="sv-SE" smtClean="0"/>
              <a:pPr/>
              <a:t>2</a:t>
            </a:fld>
            <a:endParaRPr lang="sv-SE"/>
          </a:p>
        </p:txBody>
      </p:sp>
    </p:spTree>
    <p:extLst>
      <p:ext uri="{BB962C8B-B14F-4D97-AF65-F5344CB8AC3E}">
        <p14:creationId xmlns:p14="http://schemas.microsoft.com/office/powerpoint/2010/main" val="1638012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94F09EEE-1D3F-44A1-93C8-40AFB87962BF}" type="datetimeFigureOut">
              <a:rPr lang="sv-SE" smtClean="0"/>
              <a:pPr/>
              <a:t>2020-11-03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92BE24C-95EE-4A8D-9327-26FD63075F59}" type="slidenum">
              <a:rPr lang="sv-SE" smtClean="0"/>
              <a:pPr/>
              <a:t>‹#›</a:t>
            </a:fld>
            <a:endParaRPr lang="sv-SE"/>
          </a:p>
        </p:txBody>
      </p:sp>
    </p:spTree>
    <p:extLst>
      <p:ext uri="{BB962C8B-B14F-4D97-AF65-F5344CB8AC3E}">
        <p14:creationId xmlns:p14="http://schemas.microsoft.com/office/powerpoint/2010/main" val="2769357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94F09EEE-1D3F-44A1-93C8-40AFB87962BF}" type="datetimeFigureOut">
              <a:rPr lang="sv-SE" smtClean="0"/>
              <a:pPr/>
              <a:t>2020-11-03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92BE24C-95EE-4A8D-9327-26FD63075F59}" type="slidenum">
              <a:rPr lang="sv-SE" smtClean="0"/>
              <a:pPr/>
              <a:t>‹#›</a:t>
            </a:fld>
            <a:endParaRPr lang="sv-SE"/>
          </a:p>
        </p:txBody>
      </p:sp>
    </p:spTree>
    <p:extLst>
      <p:ext uri="{BB962C8B-B14F-4D97-AF65-F5344CB8AC3E}">
        <p14:creationId xmlns:p14="http://schemas.microsoft.com/office/powerpoint/2010/main" val="3520706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94F09EEE-1D3F-44A1-93C8-40AFB87962BF}" type="datetimeFigureOut">
              <a:rPr lang="sv-SE" smtClean="0"/>
              <a:pPr/>
              <a:t>2020-11-03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92BE24C-95EE-4A8D-9327-26FD63075F59}" type="slidenum">
              <a:rPr lang="sv-SE" smtClean="0"/>
              <a:pPr/>
              <a:t>‹#›</a:t>
            </a:fld>
            <a:endParaRPr lang="sv-SE"/>
          </a:p>
        </p:txBody>
      </p:sp>
    </p:spTree>
    <p:extLst>
      <p:ext uri="{BB962C8B-B14F-4D97-AF65-F5344CB8AC3E}">
        <p14:creationId xmlns:p14="http://schemas.microsoft.com/office/powerpoint/2010/main" val="1099070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94F09EEE-1D3F-44A1-93C8-40AFB87962BF}" type="datetimeFigureOut">
              <a:rPr lang="sv-SE" smtClean="0"/>
              <a:pPr/>
              <a:t>2020-11-03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92BE24C-95EE-4A8D-9327-26FD63075F59}" type="slidenum">
              <a:rPr lang="sv-SE" smtClean="0"/>
              <a:pPr/>
              <a:t>‹#›</a:t>
            </a:fld>
            <a:endParaRPr lang="sv-SE"/>
          </a:p>
        </p:txBody>
      </p:sp>
    </p:spTree>
    <p:extLst>
      <p:ext uri="{BB962C8B-B14F-4D97-AF65-F5344CB8AC3E}">
        <p14:creationId xmlns:p14="http://schemas.microsoft.com/office/powerpoint/2010/main" val="3421961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94F09EEE-1D3F-44A1-93C8-40AFB87962BF}" type="datetimeFigureOut">
              <a:rPr lang="sv-SE" smtClean="0"/>
              <a:pPr/>
              <a:t>2020-11-03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92BE24C-95EE-4A8D-9327-26FD63075F59}" type="slidenum">
              <a:rPr lang="sv-SE" smtClean="0"/>
              <a:pPr/>
              <a:t>‹#›</a:t>
            </a:fld>
            <a:endParaRPr lang="sv-SE"/>
          </a:p>
        </p:txBody>
      </p:sp>
    </p:spTree>
    <p:extLst>
      <p:ext uri="{BB962C8B-B14F-4D97-AF65-F5344CB8AC3E}">
        <p14:creationId xmlns:p14="http://schemas.microsoft.com/office/powerpoint/2010/main" val="1619455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94F09EEE-1D3F-44A1-93C8-40AFB87962BF}" type="datetimeFigureOut">
              <a:rPr lang="sv-SE" smtClean="0"/>
              <a:pPr/>
              <a:t>2020-11-03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92BE24C-95EE-4A8D-9327-26FD63075F59}" type="slidenum">
              <a:rPr lang="sv-SE" smtClean="0"/>
              <a:pPr/>
              <a:t>‹#›</a:t>
            </a:fld>
            <a:endParaRPr lang="sv-SE"/>
          </a:p>
        </p:txBody>
      </p:sp>
    </p:spTree>
    <p:extLst>
      <p:ext uri="{BB962C8B-B14F-4D97-AF65-F5344CB8AC3E}">
        <p14:creationId xmlns:p14="http://schemas.microsoft.com/office/powerpoint/2010/main" val="2890681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94F09EEE-1D3F-44A1-93C8-40AFB87962BF}" type="datetimeFigureOut">
              <a:rPr lang="sv-SE" smtClean="0"/>
              <a:pPr/>
              <a:t>2020-11-03</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392BE24C-95EE-4A8D-9327-26FD63075F59}" type="slidenum">
              <a:rPr lang="sv-SE" smtClean="0"/>
              <a:pPr/>
              <a:t>‹#›</a:t>
            </a:fld>
            <a:endParaRPr lang="sv-SE"/>
          </a:p>
        </p:txBody>
      </p:sp>
    </p:spTree>
    <p:extLst>
      <p:ext uri="{BB962C8B-B14F-4D97-AF65-F5344CB8AC3E}">
        <p14:creationId xmlns:p14="http://schemas.microsoft.com/office/powerpoint/2010/main" val="4199658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94F09EEE-1D3F-44A1-93C8-40AFB87962BF}" type="datetimeFigureOut">
              <a:rPr lang="sv-SE" smtClean="0"/>
              <a:pPr/>
              <a:t>2020-11-03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392BE24C-95EE-4A8D-9327-26FD63075F59}" type="slidenum">
              <a:rPr lang="sv-SE" smtClean="0"/>
              <a:pPr/>
              <a:t>‹#›</a:t>
            </a:fld>
            <a:endParaRPr lang="sv-SE"/>
          </a:p>
        </p:txBody>
      </p:sp>
    </p:spTree>
    <p:extLst>
      <p:ext uri="{BB962C8B-B14F-4D97-AF65-F5344CB8AC3E}">
        <p14:creationId xmlns:p14="http://schemas.microsoft.com/office/powerpoint/2010/main" val="1721180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94F09EEE-1D3F-44A1-93C8-40AFB87962BF}" type="datetimeFigureOut">
              <a:rPr lang="sv-SE" smtClean="0"/>
              <a:pPr/>
              <a:t>2020-11-03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392BE24C-95EE-4A8D-9327-26FD63075F59}" type="slidenum">
              <a:rPr lang="sv-SE" smtClean="0"/>
              <a:pPr/>
              <a:t>‹#›</a:t>
            </a:fld>
            <a:endParaRPr lang="sv-SE"/>
          </a:p>
        </p:txBody>
      </p:sp>
    </p:spTree>
    <p:extLst>
      <p:ext uri="{BB962C8B-B14F-4D97-AF65-F5344CB8AC3E}">
        <p14:creationId xmlns:p14="http://schemas.microsoft.com/office/powerpoint/2010/main" val="1957938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94F09EEE-1D3F-44A1-93C8-40AFB87962BF}" type="datetimeFigureOut">
              <a:rPr lang="sv-SE" smtClean="0"/>
              <a:pPr/>
              <a:t>2020-11-03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92BE24C-95EE-4A8D-9327-26FD63075F59}" type="slidenum">
              <a:rPr lang="sv-SE" smtClean="0"/>
              <a:pPr/>
              <a:t>‹#›</a:t>
            </a:fld>
            <a:endParaRPr lang="sv-SE"/>
          </a:p>
        </p:txBody>
      </p:sp>
    </p:spTree>
    <p:extLst>
      <p:ext uri="{BB962C8B-B14F-4D97-AF65-F5344CB8AC3E}">
        <p14:creationId xmlns:p14="http://schemas.microsoft.com/office/powerpoint/2010/main" val="1066160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94F09EEE-1D3F-44A1-93C8-40AFB87962BF}" type="datetimeFigureOut">
              <a:rPr lang="sv-SE" smtClean="0"/>
              <a:pPr/>
              <a:t>2020-11-03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92BE24C-95EE-4A8D-9327-26FD63075F59}" type="slidenum">
              <a:rPr lang="sv-SE" smtClean="0"/>
              <a:pPr/>
              <a:t>‹#›</a:t>
            </a:fld>
            <a:endParaRPr lang="sv-SE"/>
          </a:p>
        </p:txBody>
      </p:sp>
    </p:spTree>
    <p:extLst>
      <p:ext uri="{BB962C8B-B14F-4D97-AF65-F5344CB8AC3E}">
        <p14:creationId xmlns:p14="http://schemas.microsoft.com/office/powerpoint/2010/main" val="3794171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F09EEE-1D3F-44A1-93C8-40AFB87962BF}" type="datetimeFigureOut">
              <a:rPr lang="sv-SE" smtClean="0"/>
              <a:pPr/>
              <a:t>2020-11-03</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2BE24C-95EE-4A8D-9327-26FD63075F59}" type="slidenum">
              <a:rPr lang="sv-SE" smtClean="0"/>
              <a:pPr/>
              <a:t>‹#›</a:t>
            </a:fld>
            <a:endParaRPr lang="sv-SE"/>
          </a:p>
        </p:txBody>
      </p:sp>
    </p:spTree>
    <p:extLst>
      <p:ext uri="{BB962C8B-B14F-4D97-AF65-F5344CB8AC3E}">
        <p14:creationId xmlns:p14="http://schemas.microsoft.com/office/powerpoint/2010/main" val="3564927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kurdishlibrarymuseum.org/"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saradistribution.com/orientalstudies.ht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saradistribution.com/karafatma.htm"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aradistribution.com/kurdishlp.htm" TargetMode="External"/><Relationship Id="rId2" Type="http://schemas.openxmlformats.org/officeDocument/2006/relationships/hyperlink" Target="http://www.saradistribution.com/mariam_khan_memorial.htm" TargetMode="Externa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www.kurdishmuseum.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saradistribution.com/" TargetMode="External"/><Relationship Id="rId5" Type="http://schemas.openxmlformats.org/officeDocument/2006/relationships/image" Target="../media/image3.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saradistribution.com/jarmoneolithic.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saradistribution.com/kurdistan_pictures.htm" TargetMode="External"/><Relationship Id="rId1" Type="http://schemas.openxmlformats.org/officeDocument/2006/relationships/slideLayout" Target="../slideLayouts/slideLayout2.xml"/><Relationship Id="rId4" Type="http://schemas.openxmlformats.org/officeDocument/2006/relationships/hyperlink" Target="http://www.saradistribution.com/prince-zerdecheno.ht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saradistribution.com/line_SS_kurdistan.ht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saradistribution.com/prince-zerdecheno.htm"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kurdishlibrarymuseum.or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kurdishmuseum.org/" TargetMode="External"/><Relationship Id="rId2" Type="http://schemas.openxmlformats.org/officeDocument/2006/relationships/hyperlink" Target="https://www.facebook.com/watch/?v=361471544807268"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saradistribution.com/abrahambenyaacob.htm"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saradistribution.com/rabbihariri.htm" TargetMode="External"/><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saradistribution.com/erichBrauer.htm" TargetMode="External"/><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www.saradistribution.com/erichBrauer.htm"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www.saradistribution.com/jewsofkurdistan.htm"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saradistribution.com/kurdishjewpioner.htm" TargetMode="External"/><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saradistribution.com/ArielSabar.htm" TargetMode="External"/><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hyperlink" Target="http://www.amazon.com/exec/obidos/search-handle-url/ref=ntt_athr_dp_sr_1?_encoding=UTF8&amp;search-type=ss&amp;index=books&amp;field-author=Ariel%20Sabar"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www.saradistribution.com/kurdistanijews_judaism.htm" TargetMode="External"/><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4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saradistribution.com/ladinokurdistan.htm" TargetMode="External"/><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www.saradistribution.com/jewishquarterlyreview1974.htm"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saradistribution.com/stampsaboutkurdsandkurdistan.htm" TargetMode="External"/><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saradistribution.com/shamaranKurdishFolkTaleMotives.htm" TargetMode="External"/><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saradistribution.com/kurdishjudaica.htm" TargetMode="Externa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saradistribution.com/foto4/FemmeKurde_1890_Israel_2.jpg" TargetMode="External"/><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hyperlink" Target="http://www.saradistribution.com/kurdishjudaica.htm"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saradistribution.com/aheng.htm" TargetMode="External"/><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www.saradistribution.com/goran-candan-judiska-museet.htm" TargetMode="External"/><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www.saradistribution.com/" TargetMode="External"/><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saradistribution.com/commontable.htm"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www.kurdishbookbank.org/" TargetMode="External"/><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hyperlink" Target="http://www.saradistribution.com/svan-al.htm"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8" Type="http://schemas.openxmlformats.org/officeDocument/2006/relationships/image" Target="../media/image84.jpeg"/><Relationship Id="rId3" Type="http://schemas.openxmlformats.org/officeDocument/2006/relationships/hyperlink" Target="http://runeberg.org/" TargetMode="External"/><Relationship Id="rId7" Type="http://schemas.openxmlformats.org/officeDocument/2006/relationships/image" Target="../media/image83.jpeg"/><Relationship Id="rId2" Type="http://schemas.openxmlformats.org/officeDocument/2006/relationships/hyperlink" Target="http://www.saradistribution.com/aheng.htm" TargetMode="External"/><Relationship Id="rId1" Type="http://schemas.openxmlformats.org/officeDocument/2006/relationships/slideLayout" Target="../slideLayouts/slideLayout2.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hyperlink" Target="http://www.saradistribution.com/commontable.htm" TargetMode="External"/></Relationships>
</file>

<file path=ppt/slides/_rels/slide84.xml.rels><?xml version="1.0" encoding="UTF-8" standalone="yes"?>
<Relationships xmlns="http://schemas.openxmlformats.org/package/2006/relationships"><Relationship Id="rId2" Type="http://schemas.openxmlformats.org/officeDocument/2006/relationships/hyperlink" Target="http://www.saradistribution.com/commontable.htm"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www.saradistribution.com/mariam_khan_memorial.htm" TargetMode="External"/><Relationship Id="rId2" Type="http://schemas.openxmlformats.org/officeDocument/2006/relationships/hyperlink" Target="http://www.saradistribution.com/mariamkhan_memorial.htm" TargetMode="External"/><Relationship Id="rId1" Type="http://schemas.openxmlformats.org/officeDocument/2006/relationships/slideLayout" Target="../slideLayouts/slideLayout2.xml"/><Relationship Id="rId6" Type="http://schemas.openxmlformats.org/officeDocument/2006/relationships/hyperlink" Target="http://www.saradistribution.com/goran-candan-judiska-museet.htm" TargetMode="External"/><Relationship Id="rId5" Type="http://schemas.openxmlformats.org/officeDocument/2006/relationships/hyperlink" Target="http://www.scribd.com/doc/126648635/SEMINAR-Presentation2" TargetMode="External"/><Relationship Id="rId4" Type="http://schemas.openxmlformats.org/officeDocument/2006/relationships/hyperlink" Target="http://www.saradistribution.com/seminar2-bruksel.htm"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www.saradistribution.com/thanksOrtientalia.htm" TargetMode="External"/><Relationship Id="rId2" Type="http://schemas.openxmlformats.org/officeDocument/2006/relationships/hyperlink" Target="http://www.saradistribution.com/london-kurdish-library-museum.htm" TargetMode="External"/><Relationship Id="rId1" Type="http://schemas.openxmlformats.org/officeDocument/2006/relationships/slideLayout" Target="../slideLayouts/slideLayout2.xml"/><Relationship Id="rId6" Type="http://schemas.openxmlformats.org/officeDocument/2006/relationships/hyperlink" Target="http://www.saradistribution.com/thanksKomkar.htm" TargetMode="External"/><Relationship Id="rId5" Type="http://schemas.openxmlformats.org/officeDocument/2006/relationships/hyperlink" Target="http://www.saradistribution.com/elisahansdubber.htm" TargetMode="External"/><Relationship Id="rId4" Type="http://schemas.openxmlformats.org/officeDocument/2006/relationships/hyperlink" Target="http://www.saradistribution.com/thanksimmi.htm" TargetMode="External"/></Relationships>
</file>

<file path=ppt/slides/_rels/slide87.xml.rels><?xml version="1.0" encoding="UTF-8" standalone="yes"?>
<Relationships xmlns="http://schemas.openxmlformats.org/package/2006/relationships"><Relationship Id="rId3" Type="http://schemas.openxmlformats.org/officeDocument/2006/relationships/hyperlink" Target="http://www.saradistribution.com/aheng.htm" TargetMode="External"/><Relationship Id="rId2" Type="http://schemas.openxmlformats.org/officeDocument/2006/relationships/image" Target="../media/image85.jpeg"/><Relationship Id="rId1" Type="http://schemas.openxmlformats.org/officeDocument/2006/relationships/slideLayout" Target="../slideLayouts/slideLayout2.xml"/><Relationship Id="rId5" Type="http://schemas.openxmlformats.org/officeDocument/2006/relationships/hyperlink" Target="http://www.kurdishmuseum.org/" TargetMode="External"/><Relationship Id="rId4" Type="http://schemas.openxmlformats.org/officeDocument/2006/relationships/image" Target="../media/image86.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saradistribution.com/kurds-and-their-country.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endParaRPr lang="tr-TR" dirty="0" smtClean="0"/>
          </a:p>
          <a:p>
            <a:endParaRPr lang="tr-TR" dirty="0"/>
          </a:p>
          <a:p>
            <a:endParaRPr lang="sv-SE" dirty="0"/>
          </a:p>
        </p:txBody>
      </p:sp>
      <p:sp>
        <p:nvSpPr>
          <p:cNvPr id="6" name="Rubrik 1"/>
          <p:cNvSpPr txBox="1">
            <a:spLocks/>
          </p:cNvSpPr>
          <p:nvPr/>
        </p:nvSpPr>
        <p:spPr>
          <a:xfrm>
            <a:off x="143508" y="476672"/>
            <a:ext cx="8856984" cy="1584176"/>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4300" dirty="0" smtClean="0"/>
              <a:t>Stiftelsen för kurdiskt bibliotek &amp; museum</a:t>
            </a:r>
            <a:r>
              <a:rPr lang="sv-SE" dirty="0" smtClean="0"/>
              <a:t/>
            </a:r>
            <a:br>
              <a:rPr lang="sv-SE" dirty="0" smtClean="0"/>
            </a:br>
            <a:r>
              <a:rPr lang="sv-SE" sz="2200" dirty="0" smtClean="0"/>
              <a:t/>
            </a:r>
            <a:br>
              <a:rPr lang="sv-SE" sz="2200" dirty="0" smtClean="0"/>
            </a:br>
            <a:endParaRPr lang="sv-SE" sz="1400" dirty="0"/>
          </a:p>
        </p:txBody>
      </p:sp>
      <p:pic>
        <p:nvPicPr>
          <p:cNvPr id="11" name="Picture 3" descr="C:\Users\Peru\Desktop\SazendeWeqfaKurd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2407" y="2060848"/>
            <a:ext cx="2039185" cy="1773596"/>
          </a:xfrm>
          <a:prstGeom prst="rect">
            <a:avLst/>
          </a:prstGeom>
          <a:noFill/>
          <a:extLst>
            <a:ext uri="{909E8E84-426E-40DD-AFC4-6F175D3DCCD1}">
              <a14:hiddenFill xmlns:a14="http://schemas.microsoft.com/office/drawing/2010/main">
                <a:solidFill>
                  <a:srgbClr val="FFFFFF"/>
                </a:solidFill>
              </a14:hiddenFill>
            </a:ext>
          </a:extLst>
        </p:spPr>
      </p:pic>
      <p:sp>
        <p:nvSpPr>
          <p:cNvPr id="12" name="Rektangel 11"/>
          <p:cNvSpPr/>
          <p:nvPr/>
        </p:nvSpPr>
        <p:spPr>
          <a:xfrm>
            <a:off x="2195736" y="4653136"/>
            <a:ext cx="4572000" cy="1200329"/>
          </a:xfrm>
          <a:prstGeom prst="rect">
            <a:avLst/>
          </a:prstGeom>
        </p:spPr>
        <p:txBody>
          <a:bodyPr>
            <a:spAutoFit/>
          </a:bodyPr>
          <a:lstStyle/>
          <a:p>
            <a:pPr algn="ctr"/>
            <a:r>
              <a:rPr lang="sv-SE" dirty="0"/>
              <a:t/>
            </a:r>
            <a:br>
              <a:rPr lang="sv-SE" dirty="0"/>
            </a:br>
            <a:r>
              <a:rPr lang="sv-SE" dirty="0" smtClean="0">
                <a:hlinkClick r:id="rId3"/>
              </a:rPr>
              <a:t>www.kurdishmuseum.org</a:t>
            </a:r>
            <a:r>
              <a:rPr lang="sv-SE" dirty="0"/>
              <a:t/>
            </a:r>
            <a:br>
              <a:rPr lang="sv-SE" dirty="0"/>
            </a:br>
            <a:r>
              <a:rPr lang="sv-SE" dirty="0"/>
              <a:t>Dalagatan 48, STOCKHOLM </a:t>
            </a:r>
          </a:p>
          <a:p>
            <a:pPr algn="ctr"/>
            <a:endParaRPr lang="sv-SE" dirty="0"/>
          </a:p>
        </p:txBody>
      </p:sp>
    </p:spTree>
    <p:extLst>
      <p:ext uri="{BB962C8B-B14F-4D97-AF65-F5344CB8AC3E}">
        <p14:creationId xmlns:p14="http://schemas.microsoft.com/office/powerpoint/2010/main" val="1499362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Peru\Desktop\jamesbradevo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0676" y="836712"/>
            <a:ext cx="3960440" cy="5856932"/>
          </a:xfrm>
          <a:prstGeom prst="rect">
            <a:avLst/>
          </a:prstGeom>
          <a:noFill/>
          <a:extLst>
            <a:ext uri="{909E8E84-426E-40DD-AFC4-6F175D3DCCD1}">
              <a14:hiddenFill xmlns:a14="http://schemas.microsoft.com/office/drawing/2010/main">
                <a:solidFill>
                  <a:srgbClr val="FFFFFF"/>
                </a:solidFill>
              </a14:hiddenFill>
            </a:ext>
          </a:extLst>
        </p:spPr>
      </p:pic>
      <p:sp>
        <p:nvSpPr>
          <p:cNvPr id="5" name="Rektangel 4"/>
          <p:cNvSpPr/>
          <p:nvPr/>
        </p:nvSpPr>
        <p:spPr>
          <a:xfrm>
            <a:off x="107504" y="188640"/>
            <a:ext cx="8784976" cy="923330"/>
          </a:xfrm>
          <a:prstGeom prst="rect">
            <a:avLst/>
          </a:prstGeom>
        </p:spPr>
        <p:txBody>
          <a:bodyPr wrap="square">
            <a:spAutoFit/>
          </a:bodyPr>
          <a:lstStyle/>
          <a:p>
            <a:r>
              <a:rPr lang="en-US" b="1" dirty="0"/>
              <a:t>This is the story of the first three field campaigns of the 8 years long archeological expedition to Iraqi Kurdistan /</a:t>
            </a:r>
            <a:r>
              <a:rPr lang="en-US" b="1" dirty="0" err="1"/>
              <a:t>Jarmo</a:t>
            </a:r>
            <a:r>
              <a:rPr lang="en-US" b="1" dirty="0"/>
              <a:t> Project/ in the Kurdish hill country of Tigris &amp; </a:t>
            </a:r>
            <a:r>
              <a:rPr lang="en-US" b="1" dirty="0" err="1"/>
              <a:t>Eufrat</a:t>
            </a:r>
            <a:r>
              <a:rPr lang="en-US" b="1" dirty="0"/>
              <a:t> (</a:t>
            </a:r>
            <a:r>
              <a:rPr lang="en-US" b="1" dirty="0" smtClean="0"/>
              <a:t>19</a:t>
            </a:r>
            <a:r>
              <a:rPr lang="tr-TR" b="1" dirty="0" smtClean="0"/>
              <a:t>45</a:t>
            </a:r>
            <a:r>
              <a:rPr lang="en-US" b="1" dirty="0" smtClean="0"/>
              <a:t>-1959</a:t>
            </a:r>
            <a:r>
              <a:rPr lang="en-US" b="1" dirty="0"/>
              <a:t>) </a:t>
            </a:r>
            <a:endParaRPr lang="sv-SE" dirty="0"/>
          </a:p>
        </p:txBody>
      </p:sp>
    </p:spTree>
    <p:extLst>
      <p:ext uri="{BB962C8B-B14F-4D97-AF65-F5344CB8AC3E}">
        <p14:creationId xmlns:p14="http://schemas.microsoft.com/office/powerpoint/2010/main" val="3470541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a:spLocks noGrp="1"/>
          </p:cNvSpPr>
          <p:nvPr>
            <p:ph type="title"/>
          </p:nvPr>
        </p:nvSpPr>
        <p:spPr>
          <a:xfrm>
            <a:off x="457200" y="44624"/>
            <a:ext cx="8229600" cy="1143000"/>
          </a:xfrm>
        </p:spPr>
        <p:txBody>
          <a:bodyPr>
            <a:normAutofit fontScale="90000"/>
          </a:bodyPr>
          <a:lstStyle/>
          <a:p>
            <a:r>
              <a:rPr lang="tr-TR" sz="3100" dirty="0" smtClean="0"/>
              <a:t>DIGING BEYOND </a:t>
            </a:r>
            <a:r>
              <a:rPr lang="sv-SE" sz="3100" dirty="0" smtClean="0"/>
              <a:t>THE </a:t>
            </a:r>
            <a:r>
              <a:rPr lang="tr-TR" sz="3100" dirty="0" smtClean="0"/>
              <a:t>TIGRIS</a:t>
            </a:r>
            <a:br>
              <a:rPr lang="tr-TR" sz="3100" dirty="0" smtClean="0"/>
            </a:br>
            <a:r>
              <a:rPr lang="tr-TR" sz="2000" dirty="0" smtClean="0">
                <a:solidFill>
                  <a:srgbClr val="FF0000"/>
                </a:solidFill>
              </a:rPr>
              <a:t>In The Hills of Iraqi Kurdistan</a:t>
            </a:r>
            <a:br>
              <a:rPr lang="tr-TR" sz="2000" dirty="0" smtClean="0">
                <a:solidFill>
                  <a:srgbClr val="FF0000"/>
                </a:solidFill>
              </a:rPr>
            </a:br>
            <a:r>
              <a:rPr lang="tr-TR" sz="2000" i="1" dirty="0" smtClean="0"/>
              <a:t>by</a:t>
            </a:r>
            <a:r>
              <a:rPr lang="tr-TR" sz="2000" dirty="0" smtClean="0"/>
              <a:t> </a:t>
            </a:r>
            <a:r>
              <a:rPr lang="sv-SE" sz="2000" dirty="0" smtClean="0"/>
              <a:t>Linda </a:t>
            </a:r>
            <a:r>
              <a:rPr lang="sv-SE" sz="2000" dirty="0" err="1" smtClean="0"/>
              <a:t>Braidwood</a:t>
            </a:r>
            <a:endParaRPr lang="sv-SE" sz="2000" dirty="0"/>
          </a:p>
        </p:txBody>
      </p:sp>
      <p:sp>
        <p:nvSpPr>
          <p:cNvPr id="5" name="Platshållare för innehåll 2"/>
          <p:cNvSpPr>
            <a:spLocks noGrp="1"/>
          </p:cNvSpPr>
          <p:nvPr>
            <p:ph idx="1"/>
          </p:nvPr>
        </p:nvSpPr>
        <p:spPr>
          <a:xfrm>
            <a:off x="457200" y="1600200"/>
            <a:ext cx="8229600" cy="4997152"/>
          </a:xfrm>
        </p:spPr>
        <p:txBody>
          <a:bodyPr>
            <a:normAutofit fontScale="92500" lnSpcReduction="20000"/>
          </a:bodyPr>
          <a:lstStyle/>
          <a:p>
            <a:pPr marL="0" indent="0" algn="ctr">
              <a:buNone/>
            </a:pP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endParaRPr lang="sv-SE" dirty="0" smtClean="0"/>
          </a:p>
          <a:p>
            <a:pPr marL="0" indent="0" algn="ctr">
              <a:buNone/>
            </a:pPr>
            <a:r>
              <a:rPr lang="tr-TR" dirty="0" smtClean="0"/>
              <a:t/>
            </a:r>
            <a:br>
              <a:rPr lang="tr-TR" dirty="0" smtClean="0"/>
            </a:br>
            <a:r>
              <a:rPr lang="tr-TR" dirty="0" smtClean="0"/>
              <a:t/>
            </a:r>
            <a:br>
              <a:rPr lang="tr-TR" dirty="0" smtClean="0"/>
            </a:br>
            <a:r>
              <a:rPr lang="sv-SE" dirty="0" smtClean="0"/>
              <a:t/>
            </a:r>
            <a:br>
              <a:rPr lang="sv-SE" dirty="0" smtClean="0"/>
            </a:br>
            <a:r>
              <a:rPr lang="sv-SE" dirty="0" smtClean="0"/>
              <a:t/>
            </a:r>
            <a:br>
              <a:rPr lang="sv-SE" dirty="0" smtClean="0"/>
            </a:br>
            <a:r>
              <a:rPr lang="sv-SE" dirty="0" smtClean="0"/>
              <a:t/>
            </a:r>
            <a:br>
              <a:rPr lang="sv-SE" dirty="0" smtClean="0"/>
            </a:br>
            <a:r>
              <a:rPr lang="sv-SE" dirty="0" smtClean="0"/>
              <a:t/>
            </a:r>
            <a:br>
              <a:rPr lang="sv-SE" dirty="0" smtClean="0"/>
            </a:br>
            <a:endParaRPr lang="sv-SE" sz="1800" i="1" dirty="0"/>
          </a:p>
        </p:txBody>
      </p:sp>
      <p:pic>
        <p:nvPicPr>
          <p:cNvPr id="6" name="Picture 2" descr="C:\Users\Peru\Desktop\tigri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1340768"/>
            <a:ext cx="3168352"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3549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1"/>
          <p:cNvSpPr>
            <a:spLocks noGrp="1"/>
          </p:cNvSpPr>
          <p:nvPr>
            <p:ph type="title"/>
          </p:nvPr>
        </p:nvSpPr>
        <p:spPr>
          <a:xfrm>
            <a:off x="539552" y="620688"/>
            <a:ext cx="8229600" cy="1143000"/>
          </a:xfrm>
        </p:spPr>
        <p:txBody>
          <a:bodyPr>
            <a:noAutofit/>
          </a:bodyPr>
          <a:lstStyle/>
          <a:p>
            <a:r>
              <a:rPr lang="tr-TR" sz="1400" b="1" dirty="0" smtClean="0"/>
              <a:t/>
            </a:r>
            <a:br>
              <a:rPr lang="tr-TR" sz="1400" b="1" dirty="0" smtClean="0"/>
            </a:br>
            <a:r>
              <a:rPr lang="sv-SE" sz="2000" b="1" dirty="0" smtClean="0"/>
              <a:t>KINDERTRÄNEN</a:t>
            </a:r>
            <a:r>
              <a:rPr lang="sv-SE" sz="2000" b="1" dirty="0"/>
              <a:t/>
            </a:r>
            <a:br>
              <a:rPr lang="sv-SE" sz="2000" b="1" dirty="0"/>
            </a:br>
            <a:r>
              <a:rPr lang="de-DE" sz="2000" b="1" dirty="0" smtClean="0"/>
              <a:t>Erzählung </a:t>
            </a:r>
            <a:r>
              <a:rPr lang="de-DE" sz="2000" b="1" dirty="0"/>
              <a:t>aus dem wilden Kurdistan</a:t>
            </a:r>
            <a:br>
              <a:rPr lang="de-DE" sz="2000" b="1" dirty="0"/>
            </a:br>
            <a:r>
              <a:rPr lang="de-DE" sz="2000" b="1" i="1" dirty="0" smtClean="0"/>
              <a:t>von</a:t>
            </a:r>
            <a:r>
              <a:rPr lang="de-DE" sz="2000" b="1" dirty="0"/>
              <a:t/>
            </a:r>
            <a:br>
              <a:rPr lang="de-DE" sz="2000" b="1" dirty="0"/>
            </a:br>
            <a:r>
              <a:rPr lang="de-DE" sz="2000" b="1" dirty="0" smtClean="0"/>
              <a:t>HEDWIG </a:t>
            </a:r>
            <a:r>
              <a:rPr lang="de-DE" sz="2000" b="1" dirty="0"/>
              <a:t>ANDREA</a:t>
            </a:r>
            <a:br>
              <a:rPr lang="de-DE" sz="2000" b="1" dirty="0"/>
            </a:br>
            <a:r>
              <a:rPr lang="de-DE" sz="2000" b="1" dirty="0" smtClean="0"/>
              <a:t>Verlag </a:t>
            </a:r>
            <a:r>
              <a:rPr lang="de-DE" sz="2000" b="1" dirty="0"/>
              <a:t>Bahn Schwerin </a:t>
            </a:r>
            <a:r>
              <a:rPr lang="de-DE" sz="2000" b="1" dirty="0" smtClean="0"/>
              <a:t>19</a:t>
            </a:r>
            <a:r>
              <a:rPr lang="tr-TR" sz="2000" b="1" dirty="0" smtClean="0"/>
              <a:t>09</a:t>
            </a:r>
            <a:r>
              <a:rPr lang="de-DE" sz="2000" b="1" dirty="0"/>
              <a:t/>
            </a:r>
            <a:br>
              <a:rPr lang="de-DE" sz="2000" b="1" dirty="0"/>
            </a:br>
            <a:endParaRPr lang="sv-SE" sz="2000" dirty="0"/>
          </a:p>
        </p:txBody>
      </p:sp>
      <p:pic>
        <p:nvPicPr>
          <p:cNvPr id="11" name="Picture 2" descr="C:\Users\Peru\Desktop\Namnlö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144538"/>
            <a:ext cx="3125788" cy="4668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868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eru\Desktop\Namnlö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22444"/>
            <a:ext cx="4529683" cy="6618923"/>
          </a:xfrm>
          <a:prstGeom prst="rect">
            <a:avLst/>
          </a:prstGeom>
          <a:noFill/>
          <a:extLst>
            <a:ext uri="{909E8E84-426E-40DD-AFC4-6F175D3DCCD1}">
              <a14:hiddenFill xmlns:a14="http://schemas.microsoft.com/office/drawing/2010/main">
                <a:solidFill>
                  <a:srgbClr val="FFFFFF"/>
                </a:solidFill>
              </a14:hiddenFill>
            </a:ext>
          </a:extLst>
        </p:spPr>
      </p:pic>
      <p:sp>
        <p:nvSpPr>
          <p:cNvPr id="6" name="Rubrik 1"/>
          <p:cNvSpPr txBox="1">
            <a:spLocks/>
          </p:cNvSpPr>
          <p:nvPr/>
        </p:nvSpPr>
        <p:spPr>
          <a:xfrm>
            <a:off x="878904" y="2262266"/>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sv-SE" sz="2400" dirty="0" smtClean="0">
                <a:solidFill>
                  <a:srgbClr val="FF0000"/>
                </a:solidFill>
              </a:rPr>
              <a:t>ART &amp;</a:t>
            </a:r>
            <a:br>
              <a:rPr lang="sv-SE" sz="2400" dirty="0" smtClean="0">
                <a:solidFill>
                  <a:srgbClr val="FF0000"/>
                </a:solidFill>
              </a:rPr>
            </a:br>
            <a:r>
              <a:rPr lang="sv-SE" sz="2400" dirty="0" smtClean="0">
                <a:solidFill>
                  <a:srgbClr val="FF0000"/>
                </a:solidFill>
              </a:rPr>
              <a:t>ARCHAEOLOGY</a:t>
            </a:r>
            <a:r>
              <a:rPr lang="sv-SE" sz="2400" dirty="0">
                <a:solidFill>
                  <a:srgbClr val="FF0000"/>
                </a:solidFill>
              </a:rPr>
              <a:t/>
            </a:r>
            <a:br>
              <a:rPr lang="sv-SE" sz="2400" dirty="0">
                <a:solidFill>
                  <a:srgbClr val="FF0000"/>
                </a:solidFill>
              </a:rPr>
            </a:br>
            <a:endParaRPr lang="tr-TR" sz="2400" dirty="0">
              <a:solidFill>
                <a:srgbClr val="FF0000"/>
              </a:solidFill>
            </a:endParaRPr>
          </a:p>
          <a:p>
            <a:pPr algn="r"/>
            <a:r>
              <a:rPr lang="tr-TR" sz="2400" dirty="0" smtClean="0">
                <a:solidFill>
                  <a:srgbClr val="FF0000"/>
                </a:solidFill>
              </a:rPr>
              <a:t>AMÊDÎ – KURDISTAN</a:t>
            </a:r>
            <a:br>
              <a:rPr lang="tr-TR" sz="2400" dirty="0" smtClean="0">
                <a:solidFill>
                  <a:srgbClr val="FF0000"/>
                </a:solidFill>
              </a:rPr>
            </a:br>
            <a:r>
              <a:rPr lang="tr-TR" sz="2400" dirty="0" smtClean="0">
                <a:solidFill>
                  <a:srgbClr val="FF0000"/>
                </a:solidFill>
              </a:rPr>
              <a:t/>
            </a:r>
            <a:br>
              <a:rPr lang="tr-TR" sz="2400" dirty="0" smtClean="0">
                <a:solidFill>
                  <a:srgbClr val="FF0000"/>
                </a:solidFill>
              </a:rPr>
            </a:br>
            <a:r>
              <a:rPr lang="sv-SE" sz="2400" dirty="0">
                <a:solidFill>
                  <a:srgbClr val="FF0000"/>
                </a:solidFill>
              </a:rPr>
              <a:t>1929</a:t>
            </a:r>
            <a:br>
              <a:rPr lang="sv-SE" sz="2400" dirty="0">
                <a:solidFill>
                  <a:srgbClr val="FF0000"/>
                </a:solidFill>
              </a:rPr>
            </a:br>
            <a:r>
              <a:rPr lang="sv-SE" sz="2400" dirty="0" smtClean="0">
                <a:solidFill>
                  <a:srgbClr val="FF0000"/>
                </a:solidFill>
              </a:rPr>
              <a:t>The </a:t>
            </a:r>
            <a:r>
              <a:rPr lang="sv-SE" sz="2400" dirty="0" err="1" smtClean="0">
                <a:solidFill>
                  <a:srgbClr val="FF0000"/>
                </a:solidFill>
              </a:rPr>
              <a:t>Archeology</a:t>
            </a:r>
            <a:r>
              <a:rPr lang="sv-SE" sz="2400" dirty="0" smtClean="0">
                <a:solidFill>
                  <a:srgbClr val="FF0000"/>
                </a:solidFill>
              </a:rPr>
              <a:t/>
            </a:r>
            <a:br>
              <a:rPr lang="sv-SE" sz="2400" dirty="0" smtClean="0">
                <a:solidFill>
                  <a:srgbClr val="FF0000"/>
                </a:solidFill>
              </a:rPr>
            </a:br>
            <a:r>
              <a:rPr lang="sv-SE" sz="2400" dirty="0" err="1" smtClean="0">
                <a:solidFill>
                  <a:srgbClr val="FF0000"/>
                </a:solidFill>
              </a:rPr>
              <a:t>Society</a:t>
            </a:r>
            <a:r>
              <a:rPr lang="sv-SE" sz="2400" dirty="0" smtClean="0">
                <a:solidFill>
                  <a:srgbClr val="FF0000"/>
                </a:solidFill>
              </a:rPr>
              <a:t> </a:t>
            </a:r>
            <a:r>
              <a:rPr lang="sv-SE" sz="2400" dirty="0" err="1" smtClean="0">
                <a:solidFill>
                  <a:srgbClr val="FF0000"/>
                </a:solidFill>
              </a:rPr>
              <a:t>of</a:t>
            </a:r>
            <a:r>
              <a:rPr lang="sv-SE" sz="2400" dirty="0">
                <a:solidFill>
                  <a:srgbClr val="FF0000"/>
                </a:solidFill>
              </a:rPr>
              <a:t/>
            </a:r>
            <a:br>
              <a:rPr lang="sv-SE" sz="2400" dirty="0">
                <a:solidFill>
                  <a:srgbClr val="FF0000"/>
                </a:solidFill>
              </a:rPr>
            </a:br>
            <a:r>
              <a:rPr lang="sv-SE" sz="2400" dirty="0" smtClean="0">
                <a:solidFill>
                  <a:srgbClr val="FF0000"/>
                </a:solidFill>
              </a:rPr>
              <a:t>Washington </a:t>
            </a:r>
            <a:r>
              <a:rPr lang="sv-SE" sz="2400" dirty="0">
                <a:solidFill>
                  <a:srgbClr val="FF0000"/>
                </a:solidFill>
              </a:rPr>
              <a:t>– </a:t>
            </a:r>
            <a:r>
              <a:rPr lang="sv-SE" sz="2400" dirty="0" smtClean="0">
                <a:solidFill>
                  <a:srgbClr val="FF0000"/>
                </a:solidFill>
              </a:rPr>
              <a:t>USA</a:t>
            </a:r>
          </a:p>
          <a:p>
            <a:pPr algn="r"/>
            <a:endParaRPr lang="sv-SE" sz="2400" dirty="0">
              <a:solidFill>
                <a:srgbClr val="FF0000"/>
              </a:solidFill>
            </a:endParaRPr>
          </a:p>
          <a:p>
            <a:pPr algn="r"/>
            <a:endParaRPr lang="tr-TR" sz="2400" dirty="0">
              <a:solidFill>
                <a:srgbClr val="FF0000"/>
              </a:solidFill>
            </a:endParaRPr>
          </a:p>
          <a:p>
            <a:pPr algn="r"/>
            <a:endParaRPr lang="sv-SE" sz="2400" dirty="0"/>
          </a:p>
        </p:txBody>
      </p:sp>
    </p:spTree>
    <p:extLst>
      <p:ext uri="{BB962C8B-B14F-4D97-AF65-F5344CB8AC3E}">
        <p14:creationId xmlns:p14="http://schemas.microsoft.com/office/powerpoint/2010/main" val="17255059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457200" y="116632"/>
            <a:ext cx="8229600" cy="1143000"/>
          </a:xfrm>
        </p:spPr>
        <p:txBody>
          <a:bodyPr>
            <a:noAutofit/>
          </a:bodyPr>
          <a:lstStyle/>
          <a:p>
            <a:r>
              <a:rPr lang="en-US" sz="2000" dirty="0">
                <a:hlinkClick r:id="rId2"/>
              </a:rPr>
              <a:t>THE RELIGION OF THE KURDS </a:t>
            </a:r>
            <a:br>
              <a:rPr lang="en-US" sz="2000" dirty="0">
                <a:hlinkClick r:id="rId2"/>
              </a:rPr>
            </a:br>
            <a:r>
              <a:rPr lang="en-US" sz="2000" dirty="0">
                <a:hlinkClick r:id="rId2"/>
              </a:rPr>
              <a:t>- BULLETIN Of The School of Oriental Studies,</a:t>
            </a:r>
            <a:br>
              <a:rPr lang="en-US" sz="2000" dirty="0">
                <a:hlinkClick r:id="rId2"/>
              </a:rPr>
            </a:br>
            <a:r>
              <a:rPr lang="en-US" sz="2000" dirty="0">
                <a:hlinkClick r:id="rId2"/>
              </a:rPr>
              <a:t>London Institution - 1922 </a:t>
            </a:r>
            <a:endParaRPr lang="sv-SE" sz="2000" dirty="0"/>
          </a:p>
        </p:txBody>
      </p:sp>
      <p:pic>
        <p:nvPicPr>
          <p:cNvPr id="10243" name="Picture 3" descr="C:\Users\Peru\Desktop\religionofthekurd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1412652"/>
            <a:ext cx="3456384" cy="5338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9222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a:spLocks noGrp="1"/>
          </p:cNvSpPr>
          <p:nvPr>
            <p:ph type="title"/>
          </p:nvPr>
        </p:nvSpPr>
        <p:spPr>
          <a:xfrm>
            <a:off x="457200" y="274638"/>
            <a:ext cx="8229600" cy="1143000"/>
          </a:xfrm>
        </p:spPr>
        <p:txBody>
          <a:bodyPr>
            <a:normAutofit fontScale="90000"/>
          </a:bodyPr>
          <a:lstStyle/>
          <a:p>
            <a:r>
              <a:rPr lang="sv-SE" sz="4000" dirty="0" smtClean="0">
                <a:solidFill>
                  <a:srgbClr val="FF0000"/>
                </a:solidFill>
              </a:rPr>
              <a:t>DOKUMENTUNDERLAGET AV</a:t>
            </a:r>
            <a:br>
              <a:rPr lang="sv-SE" sz="4000" dirty="0" smtClean="0">
                <a:solidFill>
                  <a:srgbClr val="FF0000"/>
                </a:solidFill>
              </a:rPr>
            </a:br>
            <a:r>
              <a:rPr lang="sv-SE" sz="4000" dirty="0" smtClean="0">
                <a:solidFill>
                  <a:srgbClr val="FF0000"/>
                </a:solidFill>
              </a:rPr>
              <a:t>DET HISTORISK-POLITISKA</a:t>
            </a:r>
            <a:br>
              <a:rPr lang="sv-SE" sz="4000" dirty="0" smtClean="0">
                <a:solidFill>
                  <a:srgbClr val="FF0000"/>
                </a:solidFill>
              </a:rPr>
            </a:br>
            <a:r>
              <a:rPr lang="sv-SE" sz="4000" dirty="0" smtClean="0">
                <a:solidFill>
                  <a:srgbClr val="FF0000"/>
                </a:solidFill>
              </a:rPr>
              <a:t>BAGHDAD PAKTEN 1954</a:t>
            </a:r>
            <a:endParaRPr lang="sv-SE" dirty="0"/>
          </a:p>
        </p:txBody>
      </p:sp>
      <p:pic>
        <p:nvPicPr>
          <p:cNvPr id="6" name="Picture 3" descr="C:\Users\Peru\Desktop\baghd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348880"/>
            <a:ext cx="3024336" cy="3585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185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Peru\Desktop\PhotoShop\baghd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875" y="116632"/>
            <a:ext cx="5581650" cy="650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6957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620688"/>
            <a:ext cx="8229600" cy="1143000"/>
          </a:xfrm>
        </p:spPr>
        <p:txBody>
          <a:bodyPr>
            <a:normAutofit fontScale="90000"/>
          </a:bodyPr>
          <a:lstStyle/>
          <a:p>
            <a:r>
              <a:rPr lang="sv-SE" b="1" dirty="0"/>
              <a:t>Assiette Kara Fatima </a:t>
            </a:r>
            <a:r>
              <a:rPr lang="sv-SE" b="1" dirty="0" err="1"/>
              <a:t>L’Héroïne</a:t>
            </a:r>
            <a:r>
              <a:rPr lang="sv-SE" b="1" dirty="0"/>
              <a:t> Du Kurdistan</a:t>
            </a:r>
            <a:br>
              <a:rPr lang="sv-SE" b="1" dirty="0"/>
            </a:br>
            <a:endParaRPr lang="sv-SE" dirty="0"/>
          </a:p>
        </p:txBody>
      </p:sp>
      <p:sp>
        <p:nvSpPr>
          <p:cNvPr id="3" name="Platshållare för innehåll 2"/>
          <p:cNvSpPr>
            <a:spLocks noGrp="1"/>
          </p:cNvSpPr>
          <p:nvPr>
            <p:ph idx="1"/>
          </p:nvPr>
        </p:nvSpPr>
        <p:spPr/>
        <p:txBody>
          <a:bodyPr>
            <a:normAutofit fontScale="55000" lnSpcReduction="20000"/>
          </a:bodyPr>
          <a:lstStyle/>
          <a:p>
            <a:endParaRPr lang="sv-SE" dirty="0" smtClean="0"/>
          </a:p>
          <a:p>
            <a:endParaRPr lang="sv-SE" dirty="0"/>
          </a:p>
          <a:p>
            <a:endParaRPr lang="sv-SE" dirty="0" smtClean="0"/>
          </a:p>
          <a:p>
            <a:endParaRPr lang="sv-SE" dirty="0"/>
          </a:p>
          <a:p>
            <a:endParaRPr lang="sv-SE" dirty="0" smtClean="0"/>
          </a:p>
          <a:p>
            <a:endParaRPr lang="sv-SE" dirty="0"/>
          </a:p>
          <a:p>
            <a:endParaRPr lang="sv-SE" dirty="0" smtClean="0"/>
          </a:p>
          <a:p>
            <a:r>
              <a:rPr lang="sv-SE" dirty="0" smtClean="0"/>
              <a:t/>
            </a:r>
            <a:br>
              <a:rPr lang="sv-SE" dirty="0" smtClean="0"/>
            </a:br>
            <a:r>
              <a:rPr lang="sv-SE" dirty="0" smtClean="0"/>
              <a:t/>
            </a:r>
            <a:br>
              <a:rPr lang="sv-SE" dirty="0" smtClean="0"/>
            </a:br>
            <a:r>
              <a:rPr lang="sv-SE" dirty="0" smtClean="0"/>
              <a:t/>
            </a:r>
            <a:br>
              <a:rPr lang="sv-SE" dirty="0" smtClean="0"/>
            </a:br>
            <a:r>
              <a:rPr lang="sv-SE" dirty="0" smtClean="0"/>
              <a:t/>
            </a:r>
            <a:br>
              <a:rPr lang="sv-SE" dirty="0" smtClean="0"/>
            </a:br>
            <a:endParaRPr lang="sv-SE" dirty="0" smtClean="0"/>
          </a:p>
          <a:p>
            <a:endParaRPr lang="sv-SE" dirty="0"/>
          </a:p>
          <a:p>
            <a:endParaRPr lang="sv-SE" dirty="0" smtClean="0"/>
          </a:p>
          <a:p>
            <a:endParaRPr lang="sv-SE" dirty="0"/>
          </a:p>
          <a:p>
            <a:pPr marL="3657600" lvl="8" indent="0">
              <a:buNone/>
            </a:pPr>
            <a:r>
              <a:rPr lang="sv-SE" b="1" dirty="0"/>
              <a:t> </a:t>
            </a:r>
            <a:r>
              <a:rPr lang="sv-SE" b="1" dirty="0" smtClean="0"/>
              <a:t>      KURDISH </a:t>
            </a:r>
            <a:r>
              <a:rPr lang="sv-SE" b="1" dirty="0"/>
              <a:t>AMAZON</a:t>
            </a:r>
            <a:endParaRPr lang="sv-SE" dirty="0" smtClean="0"/>
          </a:p>
          <a:p>
            <a:pPr lvl="8"/>
            <a:r>
              <a:rPr lang="sv-SE" dirty="0" smtClean="0">
                <a:hlinkClick r:id="rId2"/>
              </a:rPr>
              <a:t>http</a:t>
            </a:r>
            <a:r>
              <a:rPr lang="sv-SE" dirty="0">
                <a:hlinkClick r:id="rId2"/>
              </a:rPr>
              <a:t>://www.saradistribution.com/karafatma.htm</a:t>
            </a:r>
            <a:endParaRPr lang="sv-SE" dirty="0"/>
          </a:p>
        </p:txBody>
      </p:sp>
      <p:pic>
        <p:nvPicPr>
          <p:cNvPr id="2050" name="Picture 2" descr="C:\Users\Hp\Desktop\kara-fatma-kurdista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2204865"/>
            <a:ext cx="3888431" cy="345638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Hp\Desktop\assiette-karafara-fatima-heroine-du-kurdistan-a-constantinople-viellard-bordeaux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7131" y="2492896"/>
            <a:ext cx="4320480" cy="2671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423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sz="3200" dirty="0" smtClean="0"/>
              <a:t>ENGELSK TJÄNSTEMEDALJ</a:t>
            </a:r>
            <a:br>
              <a:rPr lang="sv-SE" sz="3200" dirty="0" smtClean="0"/>
            </a:br>
            <a:r>
              <a:rPr lang="sv-SE" sz="3200" dirty="0" smtClean="0"/>
              <a:t>”KURDISTAN”</a:t>
            </a:r>
            <a:r>
              <a:rPr lang="tr-TR" sz="3200" dirty="0" smtClean="0"/>
              <a:t> (1918) </a:t>
            </a:r>
            <a:br>
              <a:rPr lang="tr-TR" sz="3200" dirty="0" smtClean="0"/>
            </a:br>
            <a:endParaRPr lang="sv-SE" sz="3200" dirty="0"/>
          </a:p>
        </p:txBody>
      </p:sp>
      <p:pic>
        <p:nvPicPr>
          <p:cNvPr id="3074" name="Picture 2" descr="C:\Users\Peru\Desktop\PhotoShop\brittish_Kurdista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3" y="1844824"/>
            <a:ext cx="4132633"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5961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txBox="1">
            <a:spLocks/>
          </p:cNvSpPr>
          <p:nvPr/>
        </p:nvSpPr>
        <p:spPr>
          <a:xfrm>
            <a:off x="609600" y="116632"/>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3100" dirty="0" smtClean="0">
                <a:solidFill>
                  <a:srgbClr val="FF0000"/>
                </a:solidFill>
              </a:rPr>
              <a:t>DEN FÖRSTA LP SKIVAN AV DEN MYTOMSPUNNA</a:t>
            </a:r>
            <a:br>
              <a:rPr lang="sv-SE" sz="3100" dirty="0" smtClean="0">
                <a:solidFill>
                  <a:srgbClr val="FF0000"/>
                </a:solidFill>
              </a:rPr>
            </a:br>
            <a:r>
              <a:rPr lang="sv-SE" sz="3100" dirty="0" smtClean="0">
                <a:solidFill>
                  <a:srgbClr val="FF0000"/>
                </a:solidFill>
              </a:rPr>
              <a:t>KURDISKA SÅNGERSKAN MARIAM KHAN (1929)</a:t>
            </a:r>
            <a:endParaRPr lang="sv-SE" sz="3100" dirty="0"/>
          </a:p>
        </p:txBody>
      </p:sp>
      <p:sp>
        <p:nvSpPr>
          <p:cNvPr id="5" name="Platshållare för innehåll 2"/>
          <p:cNvSpPr txBox="1">
            <a:spLocks/>
          </p:cNvSpPr>
          <p:nvPr/>
        </p:nvSpPr>
        <p:spPr>
          <a:xfrm>
            <a:off x="609600" y="1752600"/>
            <a:ext cx="8229600" cy="51054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sv-SE" sz="1200" b="1" dirty="0" smtClean="0"/>
          </a:p>
          <a:p>
            <a:pPr marL="0" indent="0" algn="ctr">
              <a:buFont typeface="Arial" pitchFamily="34" charset="0"/>
              <a:buNone/>
            </a:pPr>
            <a:r>
              <a:rPr lang="tr-TR" sz="1200" b="1" dirty="0" smtClean="0"/>
              <a:t/>
            </a:r>
            <a:br>
              <a:rPr lang="tr-TR" sz="1200" b="1" dirty="0" smtClean="0"/>
            </a:br>
            <a:endParaRPr lang="tr-TR" sz="1200" dirty="0"/>
          </a:p>
          <a:p>
            <a:pPr marL="0" indent="0" algn="ctr">
              <a:buNone/>
            </a:pPr>
            <a:endParaRPr lang="sv-SE" sz="1200" dirty="0" smtClean="0"/>
          </a:p>
          <a:p>
            <a:pPr marL="0" indent="0" algn="ctr">
              <a:buNone/>
            </a:pPr>
            <a:endParaRPr lang="sv-SE" sz="1200" dirty="0"/>
          </a:p>
          <a:p>
            <a:pPr marL="0" indent="0" algn="ctr">
              <a:buNone/>
            </a:pPr>
            <a:endParaRPr lang="sv-SE" sz="1200" dirty="0" smtClean="0"/>
          </a:p>
          <a:p>
            <a:pPr marL="0" indent="0" algn="ctr">
              <a:buNone/>
            </a:pPr>
            <a:endParaRPr lang="sv-SE" sz="1200" dirty="0"/>
          </a:p>
          <a:p>
            <a:pPr marL="0" indent="0" algn="ctr">
              <a:buNone/>
            </a:pPr>
            <a:endParaRPr lang="sv-SE" sz="1200" dirty="0" smtClean="0"/>
          </a:p>
          <a:p>
            <a:pPr marL="0" indent="0" algn="ctr">
              <a:buNone/>
            </a:pPr>
            <a:r>
              <a:rPr lang="sv-SE" sz="1200" b="1" dirty="0" smtClean="0"/>
              <a:t>Mariam </a:t>
            </a:r>
            <a:r>
              <a:rPr lang="sv-SE" sz="1200" b="1" dirty="0"/>
              <a:t>Khan</a:t>
            </a:r>
            <a:r>
              <a:rPr lang="sv-SE" sz="1200" dirty="0"/>
              <a:t> (1904 - 1949)</a:t>
            </a:r>
          </a:p>
          <a:p>
            <a:pPr marL="0" indent="0" algn="ctr">
              <a:buFont typeface="Arial" pitchFamily="34" charset="0"/>
              <a:buNone/>
            </a:pPr>
            <a:endParaRPr lang="tr-TR" sz="1200" dirty="0" smtClean="0"/>
          </a:p>
          <a:p>
            <a:pPr marL="0" indent="0" algn="ctr">
              <a:buFont typeface="Arial" pitchFamily="34" charset="0"/>
              <a:buNone/>
            </a:pPr>
            <a:endParaRPr lang="sv-SE" sz="1200" dirty="0" smtClean="0"/>
          </a:p>
          <a:p>
            <a:pPr marL="0" indent="0" algn="ctr">
              <a:buFont typeface="Arial" pitchFamily="34" charset="0"/>
              <a:buNone/>
            </a:pPr>
            <a:r>
              <a:rPr lang="tr-TR" sz="1200" dirty="0" smtClean="0"/>
              <a:t/>
            </a:r>
            <a:br>
              <a:rPr lang="tr-TR" sz="1200" dirty="0" smtClean="0"/>
            </a:br>
            <a:r>
              <a:rPr lang="tr-TR" sz="1200" dirty="0" smtClean="0"/>
              <a:t/>
            </a:r>
            <a:br>
              <a:rPr lang="tr-TR" sz="1200" dirty="0" smtClean="0"/>
            </a:br>
            <a:endParaRPr lang="sv-SE" sz="1200" dirty="0" smtClean="0"/>
          </a:p>
          <a:p>
            <a:pPr marL="0" indent="0" algn="ctr">
              <a:buFont typeface="Arial" pitchFamily="34" charset="0"/>
              <a:buNone/>
            </a:pPr>
            <a:endParaRPr lang="tr-TR" sz="1200" dirty="0" smtClean="0"/>
          </a:p>
          <a:p>
            <a:pPr marL="0" indent="0" algn="ctr">
              <a:buNone/>
            </a:pPr>
            <a:endParaRPr lang="sv-SE" sz="1200" dirty="0"/>
          </a:p>
          <a:p>
            <a:pPr marL="0" indent="0" algn="ctr">
              <a:buNone/>
            </a:pPr>
            <a:r>
              <a:rPr lang="sv-SE" sz="1200" dirty="0" smtClean="0"/>
              <a:t/>
            </a:r>
            <a:br>
              <a:rPr lang="sv-SE" sz="1200" dirty="0" smtClean="0"/>
            </a:br>
            <a:r>
              <a:rPr lang="sv-SE" sz="1200" dirty="0" smtClean="0"/>
              <a:t/>
            </a:r>
            <a:br>
              <a:rPr lang="sv-SE" sz="1200" dirty="0" smtClean="0"/>
            </a:br>
            <a:endParaRPr lang="sv-SE" sz="1200" dirty="0" smtClean="0"/>
          </a:p>
          <a:p>
            <a:pPr marL="0" indent="0" algn="ctr">
              <a:buNone/>
            </a:pPr>
            <a:endParaRPr lang="sv-SE" sz="1200" dirty="0"/>
          </a:p>
          <a:p>
            <a:pPr marL="0" indent="0" algn="ctr">
              <a:buNone/>
            </a:pPr>
            <a:r>
              <a:rPr lang="sv-SE" sz="1200" dirty="0" smtClean="0"/>
              <a:t/>
            </a:r>
            <a:br>
              <a:rPr lang="sv-SE" sz="1200" dirty="0" smtClean="0"/>
            </a:br>
            <a:endParaRPr lang="sv-SE" sz="1200" dirty="0" smtClean="0"/>
          </a:p>
          <a:p>
            <a:pPr marL="0" indent="0" algn="ctr">
              <a:buNone/>
            </a:pPr>
            <a:endParaRPr lang="sv-SE" sz="1200" dirty="0" smtClean="0"/>
          </a:p>
          <a:p>
            <a:pPr marL="0" indent="0" algn="ctr">
              <a:buNone/>
            </a:pPr>
            <a:r>
              <a:rPr lang="sv-SE" sz="1600" dirty="0" smtClean="0">
                <a:hlinkClick r:id="rId2"/>
              </a:rPr>
              <a:t>Klicka Här För att se bild/text från MINNESKVÄLLEN FÖR </a:t>
            </a:r>
            <a:r>
              <a:rPr lang="sv-SE" sz="1600" dirty="0">
                <a:hlinkClick r:id="rId2"/>
              </a:rPr>
              <a:t>MARIAM KHAN (</a:t>
            </a:r>
            <a:r>
              <a:rPr lang="sv-SE" sz="1600" dirty="0"/>
              <a:t>1904 - 1949)</a:t>
            </a:r>
            <a:br>
              <a:rPr lang="sv-SE" sz="1600" dirty="0"/>
            </a:br>
            <a:r>
              <a:rPr lang="sv-SE" sz="1600" dirty="0" smtClean="0">
                <a:hlinkClick r:id="rId2"/>
              </a:rPr>
              <a:t/>
            </a:r>
            <a:br>
              <a:rPr lang="sv-SE" sz="1600" dirty="0" smtClean="0">
                <a:hlinkClick r:id="rId2"/>
              </a:rPr>
            </a:br>
            <a:r>
              <a:rPr lang="sv-SE" sz="1600" dirty="0" smtClean="0">
                <a:hlinkClick r:id="rId2"/>
              </a:rPr>
              <a:t/>
            </a:r>
            <a:br>
              <a:rPr lang="sv-SE" sz="1600" dirty="0" smtClean="0">
                <a:hlinkClick r:id="rId2"/>
              </a:rPr>
            </a:br>
            <a:r>
              <a:rPr lang="sv-SE" sz="1200" dirty="0" smtClean="0">
                <a:hlinkClick r:id="rId2"/>
              </a:rPr>
              <a:t>http</a:t>
            </a:r>
            <a:r>
              <a:rPr lang="sv-SE" sz="1200" dirty="0">
                <a:hlinkClick r:id="rId2"/>
              </a:rPr>
              <a:t>://</a:t>
            </a:r>
            <a:r>
              <a:rPr lang="sv-SE" sz="1200" dirty="0" smtClean="0">
                <a:hlinkClick r:id="rId2"/>
              </a:rPr>
              <a:t>www.saradistribution.com/mariam_khan_memorial.htm</a:t>
            </a:r>
            <a:r>
              <a:rPr lang="sv-SE" sz="1200" dirty="0"/>
              <a:t/>
            </a:r>
            <a:br>
              <a:rPr lang="sv-SE" sz="1200" dirty="0"/>
            </a:br>
            <a:r>
              <a:rPr lang="sv-SE" sz="1200" dirty="0"/>
              <a:t/>
            </a:r>
            <a:br>
              <a:rPr lang="sv-SE" sz="1200" dirty="0"/>
            </a:br>
            <a:r>
              <a:rPr lang="sv-SE" sz="1200" dirty="0" smtClean="0"/>
              <a:t>KURDISK VINYL SAMLING (1929 – 1975) :</a:t>
            </a:r>
            <a:br>
              <a:rPr lang="sv-SE" sz="1200" dirty="0" smtClean="0"/>
            </a:br>
            <a:r>
              <a:rPr lang="sv-SE" sz="1200" dirty="0" smtClean="0">
                <a:hlinkClick r:id="rId3"/>
              </a:rPr>
              <a:t>http</a:t>
            </a:r>
            <a:r>
              <a:rPr lang="sv-SE" sz="1200" dirty="0">
                <a:hlinkClick r:id="rId3"/>
              </a:rPr>
              <a:t>://www.saradistribution.com/kurdishlp.htm</a:t>
            </a:r>
            <a:endParaRPr lang="sv-SE" sz="1200" dirty="0"/>
          </a:p>
        </p:txBody>
      </p:sp>
      <p:pic>
        <p:nvPicPr>
          <p:cNvPr id="6" name="Picture 2" descr="C:\Users\Peru\Desktop\vinyl-recor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2252" y="3373941"/>
            <a:ext cx="2664296" cy="19992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Hasan\Desktop\mariam-kha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98184" y="1124744"/>
            <a:ext cx="1827820" cy="1920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950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eru\Desktop\saralog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188640"/>
            <a:ext cx="864096" cy="75608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eru\Desktop\SazendeWeqfaKurd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6455" y="6057696"/>
            <a:ext cx="786049" cy="6836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Peru\Desktop\imag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15903" y="2142884"/>
            <a:ext cx="200113" cy="4940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Peru\Desktop\imag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9992" y="3573016"/>
            <a:ext cx="200113" cy="494028"/>
          </a:xfrm>
          <a:prstGeom prst="rect">
            <a:avLst/>
          </a:prstGeom>
          <a:noFill/>
          <a:extLst>
            <a:ext uri="{909E8E84-426E-40DD-AFC4-6F175D3DCCD1}">
              <a14:hiddenFill xmlns:a14="http://schemas.microsoft.com/office/drawing/2010/main">
                <a:solidFill>
                  <a:srgbClr val="FFFFFF"/>
                </a:solidFill>
              </a14:hiddenFill>
            </a:ext>
          </a:extLst>
        </p:spPr>
      </p:pic>
      <p:sp>
        <p:nvSpPr>
          <p:cNvPr id="10" name="Rubrik 1"/>
          <p:cNvSpPr txBox="1">
            <a:spLocks/>
          </p:cNvSpPr>
          <p:nvPr/>
        </p:nvSpPr>
        <p:spPr>
          <a:xfrm>
            <a:off x="331483" y="116632"/>
            <a:ext cx="8568952" cy="6408712"/>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3600" dirty="0" smtClean="0"/>
              <a:t/>
            </a:r>
            <a:br>
              <a:rPr lang="sv-SE" sz="3600" dirty="0" smtClean="0"/>
            </a:br>
            <a:r>
              <a:rPr lang="sv-SE" sz="3600" dirty="0" smtClean="0"/>
              <a:t/>
            </a:r>
            <a:br>
              <a:rPr lang="sv-SE" sz="3600" dirty="0" smtClean="0"/>
            </a:br>
            <a:r>
              <a:rPr lang="sv-SE" sz="3600" dirty="0" smtClean="0"/>
              <a:t>Den första kurdiska bokhandeln i Europa - </a:t>
            </a:r>
            <a:r>
              <a:rPr lang="tr-TR" sz="3600" dirty="0" smtClean="0"/>
              <a:t>SARA</a:t>
            </a:r>
            <a:br>
              <a:rPr lang="tr-TR" sz="3600" dirty="0" smtClean="0"/>
            </a:br>
            <a:r>
              <a:rPr lang="sv-SE" sz="2000" dirty="0" smtClean="0"/>
              <a:t>bildades </a:t>
            </a:r>
            <a:r>
              <a:rPr lang="sv-SE" sz="2000" b="1" dirty="0" smtClean="0">
                <a:solidFill>
                  <a:srgbClr val="FF0000"/>
                </a:solidFill>
              </a:rPr>
              <a:t>1987 </a:t>
            </a:r>
            <a:r>
              <a:rPr lang="sv-SE" sz="2000" i="1" dirty="0" smtClean="0"/>
              <a:t> </a:t>
            </a:r>
            <a:r>
              <a:rPr lang="sv-SE" sz="2000" dirty="0" smtClean="0"/>
              <a:t>i Stockholm -</a:t>
            </a:r>
            <a:r>
              <a:rPr lang="sv-SE" sz="2000" i="1" dirty="0" smtClean="0"/>
              <a:t>i början som ett kurdiskt tryckeri, bokförlag &amp; bokhandel</a:t>
            </a:r>
            <a:r>
              <a:rPr lang="sv-SE" sz="2200" dirty="0" smtClean="0"/>
              <a:t/>
            </a:r>
            <a:br>
              <a:rPr lang="sv-SE" sz="2200" dirty="0" smtClean="0"/>
            </a:br>
            <a:r>
              <a:rPr lang="sv-SE" sz="2000" dirty="0" smtClean="0">
                <a:hlinkClick r:id="rId6"/>
              </a:rPr>
              <a:t>www.saradistribution.com</a:t>
            </a:r>
            <a:r>
              <a:rPr lang="sv-SE" sz="2200" dirty="0" smtClean="0"/>
              <a:t> </a:t>
            </a:r>
            <a:r>
              <a:rPr lang="sv-SE" sz="2000" dirty="0" smtClean="0"/>
              <a:t>  </a:t>
            </a:r>
            <a:r>
              <a:rPr lang="sv-SE" sz="2000" i="1" dirty="0" smtClean="0"/>
              <a:t/>
            </a:r>
            <a:br>
              <a:rPr lang="sv-SE" sz="2000" i="1" dirty="0" smtClean="0"/>
            </a:br>
            <a:r>
              <a:rPr lang="sv-SE" sz="2000" i="1" dirty="0" smtClean="0"/>
              <a:t/>
            </a:r>
            <a:br>
              <a:rPr lang="sv-SE" sz="2000" i="1" dirty="0" smtClean="0"/>
            </a:br>
            <a:r>
              <a:rPr lang="sv-SE" sz="2000" i="1" dirty="0" smtClean="0"/>
              <a:t/>
            </a:r>
            <a:br>
              <a:rPr lang="sv-SE" sz="2000" i="1" dirty="0" smtClean="0"/>
            </a:br>
            <a:r>
              <a:rPr lang="sv-SE" sz="2000" i="1" dirty="0" smtClean="0"/>
              <a:t>Efter några år senare, omvandlades den till </a:t>
            </a:r>
            <a:r>
              <a:rPr lang="sv-SE" sz="2000" b="1" dirty="0" smtClean="0">
                <a:solidFill>
                  <a:srgbClr val="FF0000"/>
                </a:solidFill>
              </a:rPr>
              <a:t>KURDISH BOOK BANK</a:t>
            </a:r>
            <a:r>
              <a:rPr lang="sv-SE" sz="2000" i="1" dirty="0" smtClean="0"/>
              <a:t/>
            </a:r>
            <a:br>
              <a:rPr lang="sv-SE" sz="2000" i="1" dirty="0" smtClean="0"/>
            </a:br>
            <a:r>
              <a:rPr lang="sv-SE" sz="2000" i="1" dirty="0" smtClean="0"/>
              <a:t>eftersom det samlades en anseenlig mängd av kurdisk litteratur och föremål av kulturhistoriskt betydelse:</a:t>
            </a:r>
            <a:r>
              <a:rPr lang="tr-TR" sz="2000" i="1" dirty="0" smtClean="0"/>
              <a:t/>
            </a:r>
            <a:br>
              <a:rPr lang="tr-TR" sz="2000" i="1" dirty="0" smtClean="0"/>
            </a:br>
            <a:r>
              <a:rPr lang="sv-SE" sz="2000" i="1" dirty="0" smtClean="0"/>
              <a:t>  </a:t>
            </a:r>
            <a:r>
              <a:rPr lang="sv-SE" sz="2000" dirty="0" smtClean="0">
                <a:hlinkClick r:id="rId7"/>
              </a:rPr>
              <a:t>www.kurdishmuseum.org</a:t>
            </a:r>
            <a:r>
              <a:rPr lang="sv-SE" sz="2000" dirty="0" smtClean="0"/>
              <a:t/>
            </a:r>
            <a:br>
              <a:rPr lang="sv-SE" sz="2000" dirty="0" smtClean="0"/>
            </a:br>
            <a:r>
              <a:rPr lang="sv-SE" sz="3600" dirty="0" smtClean="0"/>
              <a:t/>
            </a:r>
            <a:br>
              <a:rPr lang="sv-SE" sz="3600" dirty="0" smtClean="0"/>
            </a:br>
            <a:r>
              <a:rPr lang="sv-SE" sz="1900" dirty="0" smtClean="0"/>
              <a:t>Sedan blev det en viktig uppgift att bevara och förvalta rätt det som hittills var uppbyggt.</a:t>
            </a:r>
            <a:br>
              <a:rPr lang="sv-SE" sz="1900" dirty="0" smtClean="0"/>
            </a:br>
            <a:r>
              <a:rPr lang="sv-SE" sz="2000" dirty="0" smtClean="0"/>
              <a:t>Därför bildades 2008:</a:t>
            </a:r>
            <a:br>
              <a:rPr lang="sv-SE" sz="2000" dirty="0" smtClean="0"/>
            </a:br>
            <a:r>
              <a:rPr lang="sv-SE" sz="2000" b="1" dirty="0" smtClean="0"/>
              <a:t>Stiftelsen för kurdiskt bibliotek &amp; museum</a:t>
            </a:r>
            <a:r>
              <a:rPr lang="tr-TR" sz="3600" dirty="0" smtClean="0"/>
              <a:t/>
            </a:r>
            <a:br>
              <a:rPr lang="tr-TR" sz="3600" dirty="0" smtClean="0"/>
            </a:br>
            <a:r>
              <a:rPr lang="sv-SE" sz="3100" dirty="0" smtClean="0"/>
              <a:t/>
            </a:r>
            <a:br>
              <a:rPr lang="sv-SE" sz="3100" dirty="0" smtClean="0"/>
            </a:br>
            <a:r>
              <a:rPr lang="sv-SE" sz="3600" dirty="0" smtClean="0"/>
              <a:t/>
            </a:r>
            <a:br>
              <a:rPr lang="sv-SE" sz="3600" dirty="0" smtClean="0"/>
            </a:br>
            <a:r>
              <a:rPr lang="sv-SE" sz="3600" dirty="0" smtClean="0"/>
              <a:t> </a:t>
            </a:r>
            <a:r>
              <a:rPr lang="sv-SE" sz="2000" dirty="0" smtClean="0"/>
              <a:t>Foundation For </a:t>
            </a:r>
            <a:r>
              <a:rPr lang="sv-SE" sz="2000" dirty="0" err="1" smtClean="0"/>
              <a:t>Kurdish</a:t>
            </a:r>
            <a:r>
              <a:rPr lang="sv-SE" sz="2000" dirty="0" smtClean="0"/>
              <a:t> </a:t>
            </a:r>
            <a:r>
              <a:rPr lang="sv-SE" sz="2000" dirty="0" err="1" smtClean="0"/>
              <a:t>Library</a:t>
            </a:r>
            <a:r>
              <a:rPr lang="sv-SE" sz="2000" dirty="0" smtClean="0"/>
              <a:t> &amp; Museum</a:t>
            </a:r>
            <a:r>
              <a:rPr lang="sv-SE" sz="2200" dirty="0" smtClean="0"/>
              <a:t/>
            </a:r>
            <a:br>
              <a:rPr lang="sv-SE" sz="2200" dirty="0" smtClean="0"/>
            </a:br>
            <a:endParaRPr lang="sv-SE" sz="2200" dirty="0"/>
          </a:p>
        </p:txBody>
      </p:sp>
    </p:spTree>
    <p:extLst>
      <p:ext uri="{BB962C8B-B14F-4D97-AF65-F5344CB8AC3E}">
        <p14:creationId xmlns:p14="http://schemas.microsoft.com/office/powerpoint/2010/main" val="42046690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innehåll 2"/>
          <p:cNvSpPr>
            <a:spLocks noGrp="1"/>
          </p:cNvSpPr>
          <p:nvPr>
            <p:ph idx="1"/>
          </p:nvPr>
        </p:nvSpPr>
        <p:spPr>
          <a:xfrm>
            <a:off x="457200" y="1600200"/>
            <a:ext cx="8229600" cy="4525963"/>
          </a:xfrm>
        </p:spPr>
        <p:txBody>
          <a:bodyPr>
            <a:normAutofit/>
          </a:bodyPr>
          <a:lstStyle/>
          <a:p>
            <a:r>
              <a:rPr lang="sv-SE" u="sng" dirty="0" smtClean="0"/>
              <a:t>Från det historiska utgrävningsfältet JARMO</a:t>
            </a:r>
            <a:br>
              <a:rPr lang="sv-SE" u="sng" dirty="0" smtClean="0"/>
            </a:br>
            <a:r>
              <a:rPr lang="sv-SE" u="sng" dirty="0" smtClean="0"/>
              <a:t>i irakiska Kurdistan – 7000 år gammalt</a:t>
            </a:r>
            <a:endParaRPr lang="en-US" sz="2600" dirty="0"/>
          </a:p>
          <a:p>
            <a:pPr marL="0" indent="0">
              <a:buNone/>
            </a:pPr>
            <a:endParaRPr lang="tr-TR" dirty="0" smtClean="0"/>
          </a:p>
          <a:p>
            <a:pPr marL="0" indent="0">
              <a:buNone/>
            </a:pPr>
            <a:r>
              <a:rPr lang="tr-TR" dirty="0" smtClean="0"/>
              <a:t/>
            </a:r>
            <a:br>
              <a:rPr lang="tr-TR" dirty="0" smtClean="0"/>
            </a:br>
            <a:r>
              <a:rPr lang="tr-TR" dirty="0" smtClean="0"/>
              <a:t/>
            </a:r>
            <a:br>
              <a:rPr lang="tr-TR" dirty="0" smtClean="0"/>
            </a:br>
            <a:r>
              <a:rPr lang="tr-TR" sz="1800" dirty="0" smtClean="0"/>
              <a:t/>
            </a:r>
            <a:br>
              <a:rPr lang="tr-TR" sz="1800" dirty="0" smtClean="0"/>
            </a:br>
            <a:endParaRPr lang="tr-TR" sz="1800" dirty="0" smtClean="0"/>
          </a:p>
          <a:p>
            <a:pPr marL="0" indent="0">
              <a:buNone/>
            </a:pPr>
            <a:endParaRPr lang="tr-TR" sz="1800" dirty="0"/>
          </a:p>
          <a:p>
            <a:pPr marL="0" indent="0" algn="ctr">
              <a:buNone/>
            </a:pPr>
            <a:r>
              <a:rPr lang="sv-SE" sz="1800" dirty="0" smtClean="0">
                <a:hlinkClick r:id="rId2"/>
              </a:rPr>
              <a:t>http://www.saradistribution.com/jarmoneolithic.htm</a:t>
            </a:r>
            <a:endParaRPr lang="sv-SE" dirty="0"/>
          </a:p>
        </p:txBody>
      </p:sp>
      <p:pic>
        <p:nvPicPr>
          <p:cNvPr id="8" name="Picture 2" descr="C:\Users\Peru\Desktop\jarmo-neolithic-obsidian-blad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924944"/>
            <a:ext cx="5453904" cy="1872208"/>
          </a:xfrm>
          <a:prstGeom prst="rect">
            <a:avLst/>
          </a:prstGeom>
          <a:noFill/>
          <a:extLst>
            <a:ext uri="{909E8E84-426E-40DD-AFC4-6F175D3DCCD1}">
              <a14:hiddenFill xmlns:a14="http://schemas.microsoft.com/office/drawing/2010/main">
                <a:solidFill>
                  <a:srgbClr val="FFFFFF"/>
                </a:solidFill>
              </a14:hiddenFill>
            </a:ext>
          </a:extLst>
        </p:spPr>
      </p:pic>
      <p:sp>
        <p:nvSpPr>
          <p:cNvPr id="9" name="Rubrik 6"/>
          <p:cNvSpPr>
            <a:spLocks noGrp="1"/>
          </p:cNvSpPr>
          <p:nvPr>
            <p:ph type="title"/>
          </p:nvPr>
        </p:nvSpPr>
        <p:spPr>
          <a:xfrm>
            <a:off x="457200" y="274638"/>
            <a:ext cx="8229600" cy="1143000"/>
          </a:xfrm>
        </p:spPr>
        <p:txBody>
          <a:bodyPr/>
          <a:lstStyle/>
          <a:p>
            <a:r>
              <a:rPr lang="sv-SE" dirty="0" smtClean="0"/>
              <a:t>NEOLITISKA REDSKAP</a:t>
            </a:r>
            <a:endParaRPr lang="sv-SE" dirty="0"/>
          </a:p>
        </p:txBody>
      </p:sp>
    </p:spTree>
    <p:extLst>
      <p:ext uri="{BB962C8B-B14F-4D97-AF65-F5344CB8AC3E}">
        <p14:creationId xmlns:p14="http://schemas.microsoft.com/office/powerpoint/2010/main" val="16219390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2895599" y="6268848"/>
            <a:ext cx="3342261" cy="276999"/>
          </a:xfrm>
          <a:prstGeom prst="rect">
            <a:avLst/>
          </a:prstGeom>
        </p:spPr>
        <p:txBody>
          <a:bodyPr wrap="none">
            <a:spAutoFit/>
          </a:bodyPr>
          <a:lstStyle/>
          <a:p>
            <a:pPr algn="ctr"/>
            <a:r>
              <a:rPr lang="sv-SE" sz="1200" dirty="0" smtClean="0">
                <a:hlinkClick r:id="rId2"/>
              </a:rPr>
              <a:t>www.saradistribution.com/kurdistan_pictures.htm</a:t>
            </a:r>
            <a:endParaRPr lang="sv-SE" sz="1200" dirty="0"/>
          </a:p>
        </p:txBody>
      </p:sp>
      <p:sp>
        <p:nvSpPr>
          <p:cNvPr id="5" name="Rektangel 4"/>
          <p:cNvSpPr/>
          <p:nvPr/>
        </p:nvSpPr>
        <p:spPr>
          <a:xfrm>
            <a:off x="755576" y="332656"/>
            <a:ext cx="7848872" cy="707886"/>
          </a:xfrm>
          <a:prstGeom prst="rect">
            <a:avLst/>
          </a:prstGeom>
        </p:spPr>
        <p:txBody>
          <a:bodyPr wrap="square">
            <a:spAutoFit/>
          </a:bodyPr>
          <a:lstStyle/>
          <a:p>
            <a:pPr algn="ctr"/>
            <a:r>
              <a:rPr lang="sv-SE" sz="4000" dirty="0" smtClean="0">
                <a:solidFill>
                  <a:srgbClr val="FF0000"/>
                </a:solidFill>
              </a:rPr>
              <a:t>FOTOGRAFIER, </a:t>
            </a:r>
            <a:r>
              <a:rPr lang="sv-SE" sz="4000" dirty="0">
                <a:solidFill>
                  <a:srgbClr val="FF0000"/>
                </a:solidFill>
              </a:rPr>
              <a:t>BILDER &amp; </a:t>
            </a:r>
            <a:r>
              <a:rPr lang="sv-SE" sz="4000" dirty="0" smtClean="0">
                <a:solidFill>
                  <a:srgbClr val="FF0000"/>
                </a:solidFill>
              </a:rPr>
              <a:t>VYKORT</a:t>
            </a:r>
            <a:endParaRPr lang="sv-SE" sz="3200" dirty="0"/>
          </a:p>
        </p:txBody>
      </p:sp>
      <p:pic>
        <p:nvPicPr>
          <p:cNvPr id="1026" name="Picture 2" descr="C:\Users\Hasan\Desktop\prince-zerdechen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3819" y="1184558"/>
            <a:ext cx="3384041" cy="4410847"/>
          </a:xfrm>
          <a:prstGeom prst="rect">
            <a:avLst/>
          </a:prstGeom>
          <a:noFill/>
          <a:extLst>
            <a:ext uri="{909E8E84-426E-40DD-AFC4-6F175D3DCCD1}">
              <a14:hiddenFill xmlns:a14="http://schemas.microsoft.com/office/drawing/2010/main">
                <a:solidFill>
                  <a:srgbClr val="FFFFFF"/>
                </a:solidFill>
              </a14:hiddenFill>
            </a:ext>
          </a:extLst>
        </p:spPr>
      </p:pic>
      <p:sp>
        <p:nvSpPr>
          <p:cNvPr id="6" name="Rektangel 5"/>
          <p:cNvSpPr/>
          <p:nvPr/>
        </p:nvSpPr>
        <p:spPr>
          <a:xfrm>
            <a:off x="48481" y="5595405"/>
            <a:ext cx="9036496" cy="307777"/>
          </a:xfrm>
          <a:prstGeom prst="rect">
            <a:avLst/>
          </a:prstGeom>
        </p:spPr>
        <p:txBody>
          <a:bodyPr wrap="square">
            <a:spAutoFit/>
          </a:bodyPr>
          <a:lstStyle/>
          <a:p>
            <a:pPr algn="ctr"/>
            <a:r>
              <a:rPr lang="sv-SE" sz="1400" u="sng" dirty="0" err="1">
                <a:hlinkClick r:id="rId4"/>
              </a:rPr>
              <a:t>Zerdecheno</a:t>
            </a:r>
            <a:r>
              <a:rPr lang="sv-SE" sz="1400" u="sng" dirty="0">
                <a:hlinkClick r:id="rId4"/>
              </a:rPr>
              <a:t> Mohamed Said </a:t>
            </a:r>
            <a:r>
              <a:rPr lang="sv-SE" sz="1400" u="sng" dirty="0" err="1">
                <a:hlinkClick r:id="rId4"/>
              </a:rPr>
              <a:t>Kakelo</a:t>
            </a:r>
            <a:r>
              <a:rPr lang="sv-SE" sz="1400" dirty="0"/>
              <a:t> (alias </a:t>
            </a:r>
            <a:r>
              <a:rPr lang="sv-SE" sz="1400" dirty="0" err="1"/>
              <a:t>Zerdechenko</a:t>
            </a:r>
            <a:r>
              <a:rPr lang="sv-SE" sz="1400" dirty="0"/>
              <a:t>, alias </a:t>
            </a:r>
            <a:r>
              <a:rPr lang="sv-SE" sz="1400" dirty="0" err="1"/>
              <a:t>Yendecheno</a:t>
            </a:r>
            <a:r>
              <a:rPr lang="sv-SE" sz="1400" dirty="0"/>
              <a:t>)</a:t>
            </a:r>
          </a:p>
        </p:txBody>
      </p:sp>
    </p:spTree>
    <p:extLst>
      <p:ext uri="{BB962C8B-B14F-4D97-AF65-F5344CB8AC3E}">
        <p14:creationId xmlns:p14="http://schemas.microsoft.com/office/powerpoint/2010/main" val="22315733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tr-TR" dirty="0" smtClean="0"/>
              <a:t>KURDISTAN </a:t>
            </a:r>
            <a:br>
              <a:rPr lang="tr-TR" dirty="0" smtClean="0"/>
            </a:br>
            <a:r>
              <a:rPr lang="en-US" sz="2000" dirty="0" smtClean="0">
                <a:hlinkClick r:id="rId2" action="ppaction://hlinkfile"/>
              </a:rPr>
              <a:t>Built:1895</a:t>
            </a:r>
            <a:r>
              <a:rPr lang="en-US" sz="2000" dirty="0">
                <a:hlinkClick r:id="rId2" action="ppaction://hlinkfile"/>
              </a:rPr>
              <a:t/>
            </a:r>
            <a:br>
              <a:rPr lang="en-US" sz="2000" dirty="0">
                <a:hlinkClick r:id="rId2" action="ppaction://hlinkfile"/>
              </a:rPr>
            </a:br>
            <a:r>
              <a:rPr lang="en-US" sz="2000" dirty="0">
                <a:hlinkClick r:id="rId2" action="ppaction://hlinkfile"/>
              </a:rPr>
              <a:t>Post Card: 1929</a:t>
            </a:r>
            <a:br>
              <a:rPr lang="en-US" sz="2000" dirty="0">
                <a:hlinkClick r:id="rId2" action="ppaction://hlinkfile"/>
              </a:rPr>
            </a:br>
            <a:r>
              <a:rPr lang="en-US" sz="2000" dirty="0">
                <a:hlinkClick r:id="rId2" action="ppaction://hlinkfile"/>
              </a:rPr>
              <a:t>3036 Tows Gross</a:t>
            </a:r>
            <a:endParaRPr lang="sv-SE" sz="2000" dirty="0"/>
          </a:p>
        </p:txBody>
      </p:sp>
      <p:pic>
        <p:nvPicPr>
          <p:cNvPr id="4098" name="Picture 2" descr="C:\Users\Peru\Desktop\Namnlö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628800"/>
            <a:ext cx="7613651" cy="5106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1087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Peru\Desktop\Namnlö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4540288" cy="6480720"/>
          </a:xfrm>
          <a:prstGeom prst="rect">
            <a:avLst/>
          </a:prstGeom>
          <a:noFill/>
          <a:extLst>
            <a:ext uri="{909E8E84-426E-40DD-AFC4-6F175D3DCCD1}">
              <a14:hiddenFill xmlns:a14="http://schemas.microsoft.com/office/drawing/2010/main">
                <a:solidFill>
                  <a:srgbClr val="FFFFFF"/>
                </a:solidFill>
              </a14:hiddenFill>
            </a:ext>
          </a:extLst>
        </p:spPr>
      </p:pic>
      <p:sp>
        <p:nvSpPr>
          <p:cNvPr id="5" name="Rubrik 1"/>
          <p:cNvSpPr>
            <a:spLocks noGrp="1"/>
          </p:cNvSpPr>
          <p:nvPr>
            <p:ph type="title"/>
          </p:nvPr>
        </p:nvSpPr>
        <p:spPr>
          <a:xfrm>
            <a:off x="4849688" y="476672"/>
            <a:ext cx="4258816" cy="2736304"/>
          </a:xfrm>
        </p:spPr>
        <p:txBody>
          <a:bodyPr>
            <a:normAutofit fontScale="90000"/>
          </a:bodyPr>
          <a:lstStyle/>
          <a:p>
            <a:r>
              <a:rPr lang="sv-SE" dirty="0"/>
              <a:t>Prince </a:t>
            </a:r>
            <a:r>
              <a:rPr lang="sv-SE" dirty="0" err="1"/>
              <a:t>Zerdecheno</a:t>
            </a:r>
            <a:r>
              <a:rPr lang="sv-SE" dirty="0"/>
              <a:t> - </a:t>
            </a:r>
            <a:r>
              <a:rPr lang="sv-SE" i="1" dirty="0"/>
              <a:t>Emir </a:t>
            </a:r>
            <a:r>
              <a:rPr lang="sv-SE" i="1" dirty="0" err="1"/>
              <a:t>of</a:t>
            </a:r>
            <a:r>
              <a:rPr lang="sv-SE" i="1" dirty="0"/>
              <a:t> Kurdistan</a:t>
            </a:r>
            <a:r>
              <a:rPr lang="sv-SE" dirty="0"/>
              <a:t/>
            </a:r>
            <a:br>
              <a:rPr lang="sv-SE" dirty="0"/>
            </a:br>
            <a:r>
              <a:rPr lang="sv-SE" sz="2200" dirty="0" smtClean="0"/>
              <a:t>(1</a:t>
            </a:r>
            <a:r>
              <a:rPr lang="tr-TR" sz="2200" dirty="0" smtClean="0"/>
              <a:t>924</a:t>
            </a:r>
            <a:r>
              <a:rPr lang="sv-SE" sz="2200" dirty="0" smtClean="0"/>
              <a:t>)</a:t>
            </a:r>
            <a:r>
              <a:rPr lang="sv-SE" sz="1300" dirty="0"/>
              <a:t/>
            </a:r>
            <a:br>
              <a:rPr lang="sv-SE" sz="1300" dirty="0"/>
            </a:br>
            <a:r>
              <a:rPr lang="sv-SE" sz="1300" dirty="0"/>
              <a:t/>
            </a:r>
            <a:br>
              <a:rPr lang="sv-SE" sz="1300" dirty="0"/>
            </a:br>
            <a:endParaRPr lang="sv-SE" sz="1300" dirty="0"/>
          </a:p>
        </p:txBody>
      </p:sp>
      <p:sp>
        <p:nvSpPr>
          <p:cNvPr id="4" name="Rektangel 3"/>
          <p:cNvSpPr/>
          <p:nvPr/>
        </p:nvSpPr>
        <p:spPr>
          <a:xfrm>
            <a:off x="5004048" y="3187148"/>
            <a:ext cx="4019463" cy="523220"/>
          </a:xfrm>
          <a:prstGeom prst="rect">
            <a:avLst/>
          </a:prstGeom>
        </p:spPr>
        <p:txBody>
          <a:bodyPr wrap="square">
            <a:spAutoFit/>
          </a:bodyPr>
          <a:lstStyle/>
          <a:p>
            <a:pPr algn="ctr"/>
            <a:r>
              <a:rPr lang="sv-SE" sz="1400" u="sng" dirty="0" err="1">
                <a:hlinkClick r:id="rId3"/>
              </a:rPr>
              <a:t>Zerdecheno</a:t>
            </a:r>
            <a:r>
              <a:rPr lang="sv-SE" sz="1400" u="sng" dirty="0">
                <a:hlinkClick r:id="rId3"/>
              </a:rPr>
              <a:t> Mohamed Said </a:t>
            </a:r>
            <a:r>
              <a:rPr lang="sv-SE" sz="1400" u="sng" dirty="0" err="1">
                <a:hlinkClick r:id="rId3"/>
              </a:rPr>
              <a:t>Kakelo</a:t>
            </a:r>
            <a:r>
              <a:rPr lang="sv-SE" sz="1400" dirty="0"/>
              <a:t> (alias </a:t>
            </a:r>
            <a:r>
              <a:rPr lang="sv-SE" sz="1400" dirty="0" err="1"/>
              <a:t>Zerdechenko</a:t>
            </a:r>
            <a:r>
              <a:rPr lang="sv-SE" sz="1400" dirty="0"/>
              <a:t>, alias </a:t>
            </a:r>
            <a:r>
              <a:rPr lang="sv-SE" sz="1400" dirty="0" err="1"/>
              <a:t>Yendecheno</a:t>
            </a:r>
            <a:r>
              <a:rPr lang="sv-SE" sz="1400" dirty="0"/>
              <a:t>)</a:t>
            </a:r>
          </a:p>
        </p:txBody>
      </p:sp>
    </p:spTree>
    <p:extLst>
      <p:ext uri="{BB962C8B-B14F-4D97-AF65-F5344CB8AC3E}">
        <p14:creationId xmlns:p14="http://schemas.microsoft.com/office/powerpoint/2010/main" val="2493633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43408"/>
            <a:ext cx="8229600" cy="1143000"/>
          </a:xfrm>
        </p:spPr>
        <p:txBody>
          <a:bodyPr/>
          <a:lstStyle/>
          <a:p>
            <a:r>
              <a:rPr lang="sv-SE" dirty="0" err="1"/>
              <a:t>Kurdish</a:t>
            </a:r>
            <a:r>
              <a:rPr lang="sv-SE" dirty="0"/>
              <a:t> </a:t>
            </a:r>
            <a:r>
              <a:rPr lang="sv-SE" dirty="0" err="1" smtClean="0"/>
              <a:t>Cavalier</a:t>
            </a:r>
            <a:r>
              <a:rPr lang="tr-TR" dirty="0" smtClean="0"/>
              <a:t> 1880</a:t>
            </a:r>
            <a:endParaRPr lang="sv-SE" dirty="0"/>
          </a:p>
        </p:txBody>
      </p:sp>
      <p:pic>
        <p:nvPicPr>
          <p:cNvPr id="8194" name="Picture 2" descr="C:\Users\Peru\Desktop\CavalierKurd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717848"/>
            <a:ext cx="4536504" cy="6172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606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3528" y="980728"/>
            <a:ext cx="8686800" cy="1143000"/>
          </a:xfrm>
        </p:spPr>
        <p:txBody>
          <a:bodyPr>
            <a:normAutofit fontScale="90000"/>
          </a:bodyPr>
          <a:lstStyle/>
          <a:p>
            <a:pPr algn="r"/>
            <a:r>
              <a:rPr lang="tr-TR" dirty="0" smtClean="0">
                <a:solidFill>
                  <a:srgbClr val="FF0000"/>
                </a:solidFill>
              </a:rPr>
              <a:t/>
            </a:r>
            <a:br>
              <a:rPr lang="tr-TR" dirty="0" smtClean="0">
                <a:solidFill>
                  <a:srgbClr val="FF0000"/>
                </a:solidFill>
              </a:rPr>
            </a:br>
            <a:r>
              <a:rPr lang="tr-TR" dirty="0" smtClean="0">
                <a:solidFill>
                  <a:srgbClr val="FF0000"/>
                </a:solidFill>
              </a:rPr>
              <a:t>KURDISH</a:t>
            </a:r>
            <a:br>
              <a:rPr lang="tr-TR" dirty="0" smtClean="0">
                <a:solidFill>
                  <a:srgbClr val="FF0000"/>
                </a:solidFill>
              </a:rPr>
            </a:br>
            <a:r>
              <a:rPr lang="tr-TR" dirty="0" smtClean="0">
                <a:solidFill>
                  <a:srgbClr val="FF0000"/>
                </a:solidFill>
              </a:rPr>
              <a:t> HUNTER</a:t>
            </a:r>
            <a:br>
              <a:rPr lang="tr-TR" dirty="0" smtClean="0">
                <a:solidFill>
                  <a:srgbClr val="FF0000"/>
                </a:solidFill>
              </a:rPr>
            </a:br>
            <a:r>
              <a:rPr lang="tr-TR" dirty="0" smtClean="0">
                <a:solidFill>
                  <a:srgbClr val="FF0000"/>
                </a:solidFill>
              </a:rPr>
              <a:t>1880</a:t>
            </a:r>
            <a:br>
              <a:rPr lang="tr-TR" dirty="0" smtClean="0">
                <a:solidFill>
                  <a:srgbClr val="FF0000"/>
                </a:solidFill>
              </a:rPr>
            </a:br>
            <a:r>
              <a:rPr lang="tr-TR" dirty="0" smtClean="0">
                <a:solidFill>
                  <a:srgbClr val="FF0000"/>
                </a:solidFill>
              </a:rPr>
              <a:t/>
            </a:r>
            <a:br>
              <a:rPr lang="tr-TR" dirty="0" smtClean="0">
                <a:solidFill>
                  <a:srgbClr val="FF0000"/>
                </a:solidFill>
              </a:rPr>
            </a:br>
            <a:endParaRPr lang="sv-SE" dirty="0">
              <a:solidFill>
                <a:srgbClr val="FF0000"/>
              </a:solidFill>
            </a:endParaRPr>
          </a:p>
        </p:txBody>
      </p:sp>
      <p:pic>
        <p:nvPicPr>
          <p:cNvPr id="6146" name="Picture 2" descr="C:\Users\Peru\Desktop\KurdishHunter18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57312"/>
            <a:ext cx="4646613"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2353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en-US" sz="4000" dirty="0" smtClean="0"/>
              <a:t>Kurds </a:t>
            </a:r>
            <a:r>
              <a:rPr lang="en-US" sz="4000" dirty="0"/>
              <a:t>fording a </a:t>
            </a:r>
            <a:r>
              <a:rPr lang="en-US" sz="4000" dirty="0" smtClean="0"/>
              <a:t>River</a:t>
            </a:r>
            <a:r>
              <a:rPr lang="en-US" dirty="0" smtClean="0"/>
              <a:t> </a:t>
            </a:r>
            <a:r>
              <a:rPr lang="tr-TR" dirty="0" smtClean="0"/>
              <a:t/>
            </a:r>
            <a:br>
              <a:rPr lang="tr-TR" dirty="0" smtClean="0"/>
            </a:br>
            <a:r>
              <a:rPr lang="tr-TR" sz="1800" dirty="0"/>
              <a:t>O</a:t>
            </a:r>
            <a:r>
              <a:rPr lang="en-US" sz="1800" dirty="0" err="1"/>
              <a:t>riginal</a:t>
            </a:r>
            <a:r>
              <a:rPr lang="en-US" sz="1800" dirty="0"/>
              <a:t> antique </a:t>
            </a:r>
            <a:r>
              <a:rPr lang="en-US" sz="1800" dirty="0" smtClean="0"/>
              <a:t>engraving</a:t>
            </a:r>
            <a:r>
              <a:rPr lang="tr-TR" sz="1800" dirty="0" smtClean="0"/>
              <a:t> 1885</a:t>
            </a:r>
            <a:endParaRPr lang="sv-SE" sz="1800" dirty="0"/>
          </a:p>
        </p:txBody>
      </p:sp>
      <p:pic>
        <p:nvPicPr>
          <p:cNvPr id="7170" name="Picture 2" descr="C:\Users\Peru\Desktop\kurdsfordingriver12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553592"/>
            <a:ext cx="6984776" cy="5007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3840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tr-TR" dirty="0" smtClean="0"/>
              <a:t>CHICORR</a:t>
            </a:r>
            <a:r>
              <a:rPr lang="sv-SE" dirty="0" smtClean="0"/>
              <a:t>É</a:t>
            </a:r>
            <a:r>
              <a:rPr lang="tr-TR" dirty="0" smtClean="0"/>
              <a:t>E AU KURDE</a:t>
            </a:r>
            <a:endParaRPr lang="sv-SE" dirty="0"/>
          </a:p>
        </p:txBody>
      </p:sp>
      <p:pic>
        <p:nvPicPr>
          <p:cNvPr id="4" name="Picture 2" descr="C:\Users\Hasan\Desktop\chicoree-fra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243268"/>
            <a:ext cx="3312368" cy="4699295"/>
          </a:xfrm>
          <a:prstGeom prst="rect">
            <a:avLst/>
          </a:prstGeom>
          <a:noFill/>
          <a:extLst>
            <a:ext uri="{909E8E84-426E-40DD-AFC4-6F175D3DCCD1}">
              <a14:hiddenFill xmlns:a14="http://schemas.microsoft.com/office/drawing/2010/main">
                <a:solidFill>
                  <a:srgbClr val="FFFFFF"/>
                </a:solidFill>
              </a14:hiddenFill>
            </a:ext>
          </a:extLst>
        </p:spPr>
      </p:pic>
      <p:sp>
        <p:nvSpPr>
          <p:cNvPr id="5" name="Rektangel 4"/>
          <p:cNvSpPr/>
          <p:nvPr/>
        </p:nvSpPr>
        <p:spPr>
          <a:xfrm>
            <a:off x="3702370" y="6057655"/>
            <a:ext cx="1739259" cy="369332"/>
          </a:xfrm>
          <a:prstGeom prst="rect">
            <a:avLst/>
          </a:prstGeom>
        </p:spPr>
        <p:txBody>
          <a:bodyPr wrap="none">
            <a:spAutoFit/>
          </a:bodyPr>
          <a:lstStyle/>
          <a:p>
            <a:r>
              <a:rPr lang="sv-SE" b="1" dirty="0" smtClean="0"/>
              <a:t>Paris, 1930-talet</a:t>
            </a:r>
            <a:endParaRPr lang="sv-SE" dirty="0"/>
          </a:p>
        </p:txBody>
      </p:sp>
    </p:spTree>
    <p:extLst>
      <p:ext uri="{BB962C8B-B14F-4D97-AF65-F5344CB8AC3E}">
        <p14:creationId xmlns:p14="http://schemas.microsoft.com/office/powerpoint/2010/main" val="4221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asan\Desktop\kurd-tet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254" y="407568"/>
            <a:ext cx="7272808" cy="5454606"/>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3"/>
          <p:cNvSpPr/>
          <p:nvPr/>
        </p:nvSpPr>
        <p:spPr>
          <a:xfrm>
            <a:off x="1031395" y="6027003"/>
            <a:ext cx="7416824" cy="369332"/>
          </a:xfrm>
          <a:prstGeom prst="rect">
            <a:avLst/>
          </a:prstGeom>
        </p:spPr>
        <p:txBody>
          <a:bodyPr wrap="square">
            <a:spAutoFit/>
          </a:bodyPr>
          <a:lstStyle/>
          <a:p>
            <a:r>
              <a:rPr lang="sv-SE" dirty="0" err="1"/>
              <a:t>Leinwanbild</a:t>
            </a:r>
            <a:r>
              <a:rPr lang="sv-SE" dirty="0"/>
              <a:t> </a:t>
            </a:r>
            <a:r>
              <a:rPr lang="sv-SE" dirty="0" err="1"/>
              <a:t>Kurdish</a:t>
            </a:r>
            <a:r>
              <a:rPr lang="sv-SE" dirty="0"/>
              <a:t> and Tatar </a:t>
            </a:r>
            <a:r>
              <a:rPr lang="sv-SE" dirty="0" err="1"/>
              <a:t>Warriors</a:t>
            </a:r>
            <a:r>
              <a:rPr lang="sv-SE" dirty="0"/>
              <a:t> </a:t>
            </a:r>
            <a:r>
              <a:rPr lang="sv-SE" dirty="0" smtClean="0"/>
              <a:t>at </a:t>
            </a:r>
            <a:r>
              <a:rPr lang="sv-SE" dirty="0" err="1" smtClean="0"/>
              <a:t>Sadar</a:t>
            </a:r>
            <a:r>
              <a:rPr lang="sv-SE" dirty="0"/>
              <a:t>. </a:t>
            </a:r>
            <a:r>
              <a:rPr lang="sv-SE" dirty="0" err="1"/>
              <a:t>Grigory</a:t>
            </a:r>
            <a:r>
              <a:rPr lang="sv-SE" dirty="0"/>
              <a:t> Gagarin (1810-1893)</a:t>
            </a:r>
          </a:p>
        </p:txBody>
      </p:sp>
    </p:spTree>
    <p:extLst>
      <p:ext uri="{BB962C8B-B14F-4D97-AF65-F5344CB8AC3E}">
        <p14:creationId xmlns:p14="http://schemas.microsoft.com/office/powerpoint/2010/main" val="3341746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asan\Desktop\kurdish-rider-gigo-gevasili-1882-19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851" y="548680"/>
            <a:ext cx="7900306" cy="5184576"/>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3"/>
          <p:cNvSpPr/>
          <p:nvPr/>
        </p:nvSpPr>
        <p:spPr>
          <a:xfrm>
            <a:off x="539552" y="6165304"/>
            <a:ext cx="8136904" cy="369332"/>
          </a:xfrm>
          <a:prstGeom prst="rect">
            <a:avLst/>
          </a:prstGeom>
        </p:spPr>
        <p:txBody>
          <a:bodyPr wrap="square">
            <a:spAutoFit/>
          </a:bodyPr>
          <a:lstStyle/>
          <a:p>
            <a:pPr algn="ctr"/>
            <a:r>
              <a:rPr lang="en-US" dirty="0"/>
              <a:t>KURD RIDER (</a:t>
            </a:r>
            <a:r>
              <a:rPr lang="en-US" dirty="0" err="1"/>
              <a:t>Suwarê</a:t>
            </a:r>
            <a:r>
              <a:rPr lang="en-US" dirty="0"/>
              <a:t> Kurd), by Georgian artist </a:t>
            </a:r>
            <a:r>
              <a:rPr lang="en-US" dirty="0" err="1" smtClean="0"/>
              <a:t>Gogi</a:t>
            </a:r>
            <a:r>
              <a:rPr lang="en-US" dirty="0" smtClean="0"/>
              <a:t> </a:t>
            </a:r>
            <a:r>
              <a:rPr lang="en-US" dirty="0" err="1"/>
              <a:t>Gabashvili</a:t>
            </a:r>
            <a:r>
              <a:rPr lang="en-US" dirty="0"/>
              <a:t> (1862-1936)</a:t>
            </a:r>
            <a:endParaRPr lang="sv-SE" dirty="0"/>
          </a:p>
        </p:txBody>
      </p:sp>
    </p:spTree>
    <p:extLst>
      <p:ext uri="{BB962C8B-B14F-4D97-AF65-F5344CB8AC3E}">
        <p14:creationId xmlns:p14="http://schemas.microsoft.com/office/powerpoint/2010/main" val="135866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971600" y="3505123"/>
            <a:ext cx="7200800" cy="1908215"/>
          </a:xfrm>
          <a:prstGeom prst="rect">
            <a:avLst/>
          </a:prstGeom>
        </p:spPr>
        <p:txBody>
          <a:bodyPr wrap="square">
            <a:spAutoFit/>
          </a:bodyPr>
          <a:lstStyle/>
          <a:p>
            <a:pPr algn="ctr"/>
            <a:r>
              <a:rPr lang="sv-SE" dirty="0" smtClean="0">
                <a:latin typeface="Century Gothic" pitchFamily="34" charset="0"/>
                <a:cs typeface="Arial" pitchFamily="34" charset="0"/>
              </a:rPr>
              <a:t>Stiftelsen för kurdiskt bibliotek </a:t>
            </a:r>
            <a:r>
              <a:rPr lang="sv-SE" dirty="0">
                <a:latin typeface="Century Gothic" pitchFamily="34" charset="0"/>
                <a:cs typeface="Arial" pitchFamily="34" charset="0"/>
              </a:rPr>
              <a:t>&amp; Museum</a:t>
            </a:r>
            <a:r>
              <a:rPr lang="sv-SE" sz="2800" dirty="0" smtClean="0"/>
              <a:t/>
            </a:r>
            <a:br>
              <a:rPr lang="sv-SE" sz="2800" dirty="0" smtClean="0"/>
            </a:br>
            <a:r>
              <a:rPr lang="sv-SE" sz="2800" dirty="0" smtClean="0"/>
              <a:t/>
            </a:r>
            <a:br>
              <a:rPr lang="sv-SE" sz="2800" dirty="0" smtClean="0"/>
            </a:br>
            <a:r>
              <a:rPr lang="sv-SE" dirty="0" smtClean="0"/>
              <a:t>2008</a:t>
            </a:r>
            <a:br>
              <a:rPr lang="sv-SE" dirty="0" smtClean="0"/>
            </a:br>
            <a:r>
              <a:rPr lang="sv-SE" dirty="0" smtClean="0"/>
              <a:t/>
            </a:r>
            <a:br>
              <a:rPr lang="sv-SE" dirty="0" smtClean="0"/>
            </a:br>
            <a:r>
              <a:rPr lang="sv-SE" dirty="0" smtClean="0">
                <a:hlinkClick r:id="rId2"/>
              </a:rPr>
              <a:t>www.kurdishmuseum.org</a:t>
            </a:r>
            <a:r>
              <a:rPr lang="sv-SE" dirty="0"/>
              <a:t/>
            </a:r>
            <a:br>
              <a:rPr lang="sv-SE" dirty="0"/>
            </a:br>
            <a:endParaRPr lang="sv-SE" dirty="0"/>
          </a:p>
        </p:txBody>
      </p:sp>
      <p:pic>
        <p:nvPicPr>
          <p:cNvPr id="4" name="Picture 2" descr="C:\Users\Peru\Desktop\PhotoShop\SazendeWeqfaKurd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1484784"/>
            <a:ext cx="1865264" cy="162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8781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a:spLocks noGrp="1"/>
          </p:cNvSpPr>
          <p:nvPr>
            <p:ph type="title"/>
          </p:nvPr>
        </p:nvSpPr>
        <p:spPr>
          <a:xfrm>
            <a:off x="485944" y="1484784"/>
            <a:ext cx="3942040" cy="5247456"/>
          </a:xfrm>
        </p:spPr>
        <p:txBody>
          <a:bodyPr>
            <a:normAutofit/>
          </a:bodyPr>
          <a:lstStyle/>
          <a:p>
            <a:r>
              <a:rPr lang="sv-SE" sz="6000" dirty="0" smtClean="0">
                <a:solidFill>
                  <a:srgbClr val="FF0000"/>
                </a:solidFill>
              </a:rPr>
              <a:t>ANTIKA VYKORT</a:t>
            </a:r>
            <a:endParaRPr lang="sv-SE" sz="6000" dirty="0"/>
          </a:p>
        </p:txBody>
      </p:sp>
      <p:pic>
        <p:nvPicPr>
          <p:cNvPr id="8" name="Picture 2" descr="C:\Users\Hasan\Desktop\kurdsofconstantinople_col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523663"/>
            <a:ext cx="3552825" cy="557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60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Hasan\Desktop\kurdenoble121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1" y="260648"/>
            <a:ext cx="3823465" cy="6597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2158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san\Desktop\kurdish-chie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7" y="188640"/>
            <a:ext cx="4536504"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3130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asan\Desktop\femme-kur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449086"/>
            <a:ext cx="3233806" cy="6097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6797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asan\Desktop\kurdisk-kvin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0"/>
            <a:ext cx="46085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2756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a:spLocks noGrp="1"/>
          </p:cNvSpPr>
          <p:nvPr>
            <p:ph type="title"/>
          </p:nvPr>
        </p:nvSpPr>
        <p:spPr>
          <a:xfrm>
            <a:off x="457200" y="274638"/>
            <a:ext cx="8229600" cy="1143000"/>
          </a:xfrm>
        </p:spPr>
        <p:txBody>
          <a:bodyPr/>
          <a:lstStyle/>
          <a:p>
            <a:r>
              <a:rPr lang="tr-TR" dirty="0" smtClean="0"/>
              <a:t>K</a:t>
            </a:r>
            <a:r>
              <a:rPr lang="sv-SE" dirty="0" err="1" smtClean="0"/>
              <a:t>irku</a:t>
            </a:r>
            <a:r>
              <a:rPr lang="tr-TR" dirty="0" smtClean="0"/>
              <a:t>k, 1958</a:t>
            </a:r>
            <a:endParaRPr lang="sv-SE" dirty="0"/>
          </a:p>
        </p:txBody>
      </p:sp>
      <p:pic>
        <p:nvPicPr>
          <p:cNvPr id="5" name="Picture 2" descr="C:\Users\Peru\Desktop\kirkuk1958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484784"/>
            <a:ext cx="7620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9285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Hasan\Desktop\kurdishjewishgirl1896s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48141"/>
            <a:ext cx="5179977" cy="6837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9601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26169" y="260648"/>
            <a:ext cx="8229600" cy="1143000"/>
          </a:xfrm>
        </p:spPr>
        <p:txBody>
          <a:bodyPr>
            <a:normAutofit fontScale="90000"/>
          </a:bodyPr>
          <a:lstStyle/>
          <a:p>
            <a:r>
              <a:rPr lang="tr-TR" sz="3600" dirty="0" smtClean="0">
                <a:solidFill>
                  <a:srgbClr val="FF0000"/>
                </a:solidFill>
              </a:rPr>
              <a:t/>
            </a:r>
            <a:br>
              <a:rPr lang="tr-TR" sz="3600" dirty="0" smtClean="0">
                <a:solidFill>
                  <a:srgbClr val="FF0000"/>
                </a:solidFill>
              </a:rPr>
            </a:br>
            <a:r>
              <a:rPr lang="tr-TR" sz="3600" dirty="0" smtClean="0">
                <a:solidFill>
                  <a:srgbClr val="FF0000"/>
                </a:solidFill>
              </a:rPr>
              <a:t/>
            </a:r>
            <a:br>
              <a:rPr lang="tr-TR" sz="3600" dirty="0" smtClean="0">
                <a:solidFill>
                  <a:srgbClr val="FF0000"/>
                </a:solidFill>
              </a:rPr>
            </a:br>
            <a:r>
              <a:rPr lang="tr-TR" sz="3600" dirty="0" smtClean="0">
                <a:solidFill>
                  <a:srgbClr val="FF0000"/>
                </a:solidFill>
              </a:rPr>
              <a:t/>
            </a:r>
            <a:br>
              <a:rPr lang="tr-TR" sz="3600" dirty="0" smtClean="0">
                <a:solidFill>
                  <a:srgbClr val="FF0000"/>
                </a:solidFill>
              </a:rPr>
            </a:br>
            <a:r>
              <a:rPr lang="tr-TR" sz="3600" dirty="0" smtClean="0">
                <a:solidFill>
                  <a:srgbClr val="FF0000"/>
                </a:solidFill>
              </a:rPr>
              <a:t/>
            </a:r>
            <a:br>
              <a:rPr lang="tr-TR" sz="3600" dirty="0" smtClean="0">
                <a:solidFill>
                  <a:srgbClr val="FF0000"/>
                </a:solidFill>
              </a:rPr>
            </a:br>
            <a:r>
              <a:rPr lang="tr-TR" sz="3600" dirty="0">
                <a:solidFill>
                  <a:srgbClr val="FF0000"/>
                </a:solidFill>
              </a:rPr>
              <a:t/>
            </a:r>
            <a:br>
              <a:rPr lang="tr-TR" sz="3600" dirty="0">
                <a:solidFill>
                  <a:srgbClr val="FF0000"/>
                </a:solidFill>
              </a:rPr>
            </a:br>
            <a:r>
              <a:rPr lang="tr-TR" sz="3600" dirty="0" smtClean="0">
                <a:solidFill>
                  <a:srgbClr val="FF0000"/>
                </a:solidFill>
              </a:rPr>
              <a:t/>
            </a:r>
            <a:br>
              <a:rPr lang="tr-TR" sz="3600" dirty="0" smtClean="0">
                <a:solidFill>
                  <a:srgbClr val="FF0000"/>
                </a:solidFill>
              </a:rPr>
            </a:br>
            <a:r>
              <a:rPr lang="tr-TR" sz="3600" dirty="0">
                <a:solidFill>
                  <a:srgbClr val="FF0000"/>
                </a:solidFill>
              </a:rPr>
              <a:t/>
            </a:r>
            <a:br>
              <a:rPr lang="tr-TR" sz="3600" dirty="0">
                <a:solidFill>
                  <a:srgbClr val="FF0000"/>
                </a:solidFill>
              </a:rPr>
            </a:br>
            <a:r>
              <a:rPr lang="tr-TR" sz="3600" dirty="0" smtClean="0">
                <a:solidFill>
                  <a:srgbClr val="FF0000"/>
                </a:solidFill>
              </a:rPr>
              <a:t/>
            </a:r>
            <a:br>
              <a:rPr lang="tr-TR" sz="3600" dirty="0" smtClean="0">
                <a:solidFill>
                  <a:srgbClr val="FF0000"/>
                </a:solidFill>
              </a:rPr>
            </a:br>
            <a:r>
              <a:rPr lang="tr-TR" sz="3600" dirty="0">
                <a:solidFill>
                  <a:srgbClr val="FF0000"/>
                </a:solidFill>
              </a:rPr>
              <a:t/>
            </a:r>
            <a:br>
              <a:rPr lang="tr-TR" sz="3600" dirty="0">
                <a:solidFill>
                  <a:srgbClr val="FF0000"/>
                </a:solidFill>
              </a:rPr>
            </a:br>
            <a:r>
              <a:rPr lang="tr-TR" sz="3600" dirty="0" smtClean="0">
                <a:solidFill>
                  <a:srgbClr val="FF0000"/>
                </a:solidFill>
              </a:rPr>
              <a:t/>
            </a:r>
            <a:br>
              <a:rPr lang="tr-TR" sz="3600" dirty="0" smtClean="0">
                <a:solidFill>
                  <a:srgbClr val="FF0000"/>
                </a:solidFill>
              </a:rPr>
            </a:br>
            <a:r>
              <a:rPr lang="tr-TR" sz="3600" dirty="0" smtClean="0">
                <a:solidFill>
                  <a:srgbClr val="FF0000"/>
                </a:solidFill>
              </a:rPr>
              <a:t/>
            </a:r>
            <a:br>
              <a:rPr lang="tr-TR" sz="3600" dirty="0" smtClean="0">
                <a:solidFill>
                  <a:srgbClr val="FF0000"/>
                </a:solidFill>
              </a:rPr>
            </a:br>
            <a:r>
              <a:rPr lang="sv-SE" dirty="0" smtClean="0">
                <a:solidFill>
                  <a:srgbClr val="FF0000"/>
                </a:solidFill>
              </a:rPr>
              <a:t>KURDISH JUDAICA</a:t>
            </a:r>
            <a:r>
              <a:rPr lang="tr-TR" sz="3600" dirty="0">
                <a:solidFill>
                  <a:srgbClr val="FF0000"/>
                </a:solidFill>
              </a:rPr>
              <a:t/>
            </a:r>
            <a:br>
              <a:rPr lang="tr-TR" sz="3600" dirty="0">
                <a:solidFill>
                  <a:srgbClr val="FF0000"/>
                </a:solidFill>
              </a:rPr>
            </a:br>
            <a:r>
              <a:rPr lang="sv-SE" sz="3600" dirty="0" smtClean="0">
                <a:solidFill>
                  <a:srgbClr val="FF0000"/>
                </a:solidFill>
              </a:rPr>
              <a:t>On </a:t>
            </a:r>
            <a:r>
              <a:rPr lang="tr-TR" sz="3600" b="1" dirty="0" smtClean="0">
                <a:solidFill>
                  <a:srgbClr val="FF0000"/>
                </a:solidFill>
              </a:rPr>
              <a:t>Kurdish </a:t>
            </a:r>
            <a:r>
              <a:rPr lang="tr-TR" sz="3600" b="1" dirty="0">
                <a:solidFill>
                  <a:srgbClr val="FF0000"/>
                </a:solidFill>
              </a:rPr>
              <a:t>Book </a:t>
            </a:r>
            <a:r>
              <a:rPr lang="tr-TR" sz="3600" b="1" dirty="0" smtClean="0">
                <a:solidFill>
                  <a:srgbClr val="FF0000"/>
                </a:solidFill>
              </a:rPr>
              <a:t>Bank</a:t>
            </a:r>
            <a:r>
              <a:rPr lang="sv-SE" sz="3600" dirty="0" smtClean="0">
                <a:solidFill>
                  <a:srgbClr val="FF0000"/>
                </a:solidFill>
              </a:rPr>
              <a:t>’s </a:t>
            </a:r>
            <a:r>
              <a:rPr lang="sv-SE" sz="3600" dirty="0" err="1" smtClean="0">
                <a:solidFill>
                  <a:srgbClr val="FF0000"/>
                </a:solidFill>
              </a:rPr>
              <a:t>Archive</a:t>
            </a: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sv-SE" dirty="0" smtClean="0"/>
              <a:t/>
            </a:r>
            <a:br>
              <a:rPr lang="sv-SE" dirty="0" smtClean="0"/>
            </a:br>
            <a:r>
              <a:rPr lang="sv-SE" dirty="0" smtClean="0"/>
              <a:t/>
            </a:r>
            <a:br>
              <a:rPr lang="sv-SE" dirty="0" smtClean="0"/>
            </a:br>
            <a:r>
              <a:rPr lang="tr-TR" sz="2700" dirty="0" smtClean="0">
                <a:solidFill>
                  <a:srgbClr val="FF0000"/>
                </a:solidFill>
              </a:rPr>
              <a:t>www.saradistribution.com</a:t>
            </a:r>
            <a:r>
              <a:rPr lang="sv-SE" sz="2700" dirty="0"/>
              <a:t/>
            </a:r>
            <a:br>
              <a:rPr lang="sv-SE" sz="2700" dirty="0"/>
            </a:br>
            <a:endParaRPr lang="sv-SE" sz="2700" dirty="0"/>
          </a:p>
        </p:txBody>
      </p:sp>
      <p:sp>
        <p:nvSpPr>
          <p:cNvPr id="3" name="Platshållare för innehåll 2"/>
          <p:cNvSpPr>
            <a:spLocks noGrp="1"/>
          </p:cNvSpPr>
          <p:nvPr>
            <p:ph idx="1"/>
          </p:nvPr>
        </p:nvSpPr>
        <p:spPr>
          <a:xfrm>
            <a:off x="457200" y="1340768"/>
            <a:ext cx="8229600" cy="4785395"/>
          </a:xfrm>
        </p:spPr>
        <p:txBody>
          <a:bodyPr/>
          <a:lstStyle/>
          <a:p>
            <a:pPr marL="0" indent="0" algn="ctr">
              <a:buNone/>
            </a:pPr>
            <a:endParaRPr lang="sv-SE" dirty="0">
              <a:solidFill>
                <a:srgbClr val="FF0000"/>
              </a:solidFill>
            </a:endParaRPr>
          </a:p>
          <a:p>
            <a:pPr marL="0" indent="0" algn="ctr">
              <a:buNone/>
            </a:pPr>
            <a:endParaRPr lang="tr-TR" dirty="0" smtClean="0">
              <a:solidFill>
                <a:srgbClr val="FF0000"/>
              </a:solidFill>
            </a:endParaRPr>
          </a:p>
          <a:p>
            <a:pPr marL="0" indent="0" algn="ctr">
              <a:buNone/>
            </a:pPr>
            <a:endParaRPr lang="tr-TR" dirty="0" smtClean="0">
              <a:solidFill>
                <a:srgbClr val="FF0000"/>
              </a:solidFill>
            </a:endParaRPr>
          </a:p>
          <a:p>
            <a:pPr marL="0" indent="0" algn="ctr">
              <a:buNone/>
            </a:pPr>
            <a:endParaRPr lang="tr-TR" dirty="0">
              <a:solidFill>
                <a:srgbClr val="FF0000"/>
              </a:solidFill>
            </a:endParaRPr>
          </a:p>
          <a:p>
            <a:pPr marL="0" indent="0" algn="ctr">
              <a:buNone/>
            </a:pPr>
            <a:endParaRPr lang="tr-TR" dirty="0" smtClean="0">
              <a:solidFill>
                <a:srgbClr val="FF0000"/>
              </a:solidFill>
            </a:endParaRPr>
          </a:p>
          <a:p>
            <a:pPr marL="0" indent="0" algn="ctr">
              <a:buNone/>
            </a:pPr>
            <a:endParaRPr lang="tr-TR" dirty="0">
              <a:solidFill>
                <a:srgbClr val="FF0000"/>
              </a:solidFill>
            </a:endParaRPr>
          </a:p>
          <a:p>
            <a:pPr marL="0" indent="0" algn="ctr">
              <a:buNone/>
            </a:pPr>
            <a:endParaRPr lang="tr-TR" dirty="0" smtClean="0">
              <a:solidFill>
                <a:srgbClr val="FF0000"/>
              </a:solidFill>
            </a:endParaRPr>
          </a:p>
          <a:p>
            <a:pPr marL="0" indent="0" algn="ctr">
              <a:buNone/>
            </a:pPr>
            <a:endParaRPr lang="tr-TR" dirty="0">
              <a:solidFill>
                <a:srgbClr val="FF0000"/>
              </a:solidFill>
            </a:endParaRPr>
          </a:p>
          <a:p>
            <a:pPr marL="0" indent="0" algn="ctr">
              <a:buNone/>
            </a:pPr>
            <a:endParaRPr lang="tr-TR" dirty="0" smtClean="0">
              <a:solidFill>
                <a:srgbClr val="FF0000"/>
              </a:solidFill>
            </a:endParaRPr>
          </a:p>
          <a:p>
            <a:pPr marL="0" indent="0" algn="ctr">
              <a:buNone/>
            </a:pPr>
            <a:endParaRPr lang="tr-TR" dirty="0" smtClean="0">
              <a:solidFill>
                <a:srgbClr val="FF0000"/>
              </a:solidFill>
            </a:endParaRPr>
          </a:p>
        </p:txBody>
      </p:sp>
      <p:pic>
        <p:nvPicPr>
          <p:cNvPr id="2050" name="Picture 2" descr="C:\Users\Peru\Desktop\reviewinbookstac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2078819"/>
            <a:ext cx="3672408" cy="3542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2175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Hasan\Desktop\talism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2217390"/>
            <a:ext cx="3448050" cy="33718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Hasan\Desktop\ISRAEL-1297-1299-MNH-ETHNI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168365"/>
            <a:ext cx="2603850" cy="295645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Hasan\Desktop\jew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2" y="168365"/>
            <a:ext cx="2534046" cy="261174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Hasan\Desktop\jewsofKurdista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7882" y="3360409"/>
            <a:ext cx="2160240" cy="332677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Hasan\Desktop\kurdistanJewsA_titl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552" y="3454518"/>
            <a:ext cx="2448272" cy="3264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9803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a:spLocks noGrp="1"/>
          </p:cNvSpPr>
          <p:nvPr>
            <p:ph type="title"/>
          </p:nvPr>
        </p:nvSpPr>
        <p:spPr>
          <a:xfrm>
            <a:off x="457200" y="274638"/>
            <a:ext cx="8229600" cy="1143000"/>
          </a:xfrm>
        </p:spPr>
        <p:txBody>
          <a:bodyPr>
            <a:normAutofit/>
          </a:bodyPr>
          <a:lstStyle/>
          <a:p>
            <a:r>
              <a:rPr lang="sv-SE" sz="2400" b="1" dirty="0" smtClean="0">
                <a:solidFill>
                  <a:srgbClr val="FF0000"/>
                </a:solidFill>
              </a:rPr>
              <a:t>JUDISK-KURDISKA HISTORISKA &amp; LITTERÄRA MATERIAL</a:t>
            </a:r>
            <a:br>
              <a:rPr lang="sv-SE" sz="2400" b="1" dirty="0" smtClean="0">
                <a:solidFill>
                  <a:srgbClr val="FF0000"/>
                </a:solidFill>
              </a:rPr>
            </a:br>
            <a:r>
              <a:rPr lang="sv-SE" sz="2400" b="1" dirty="0" smtClean="0">
                <a:solidFill>
                  <a:srgbClr val="FF0000"/>
                </a:solidFill>
              </a:rPr>
              <a:t>(</a:t>
            </a:r>
            <a:r>
              <a:rPr lang="sv-SE" sz="2400" b="1" dirty="0" err="1" smtClean="0">
                <a:solidFill>
                  <a:srgbClr val="FF0000"/>
                </a:solidFill>
              </a:rPr>
              <a:t>Kurdish</a:t>
            </a:r>
            <a:r>
              <a:rPr lang="sv-SE" sz="2400" b="1" dirty="0" smtClean="0">
                <a:solidFill>
                  <a:srgbClr val="FF0000"/>
                </a:solidFill>
              </a:rPr>
              <a:t> </a:t>
            </a:r>
            <a:r>
              <a:rPr lang="sv-SE" sz="2400" b="1" dirty="0" err="1" smtClean="0">
                <a:solidFill>
                  <a:srgbClr val="FF0000"/>
                </a:solidFill>
              </a:rPr>
              <a:t>Judaica</a:t>
            </a:r>
            <a:r>
              <a:rPr lang="sv-SE" sz="2400" b="1" dirty="0" smtClean="0">
                <a:solidFill>
                  <a:srgbClr val="FF0000"/>
                </a:solidFill>
              </a:rPr>
              <a:t>) </a:t>
            </a:r>
            <a:r>
              <a:rPr lang="sv-SE" sz="2400" b="1" dirty="0">
                <a:solidFill>
                  <a:srgbClr val="FF0000"/>
                </a:solidFill>
              </a:rPr>
              <a:t>PÅ KURDISH </a:t>
            </a:r>
            <a:r>
              <a:rPr lang="sv-SE" sz="2400" b="1" dirty="0" smtClean="0">
                <a:solidFill>
                  <a:srgbClr val="FF0000"/>
                </a:solidFill>
              </a:rPr>
              <a:t>BOOK BANK</a:t>
            </a:r>
            <a:endParaRPr lang="sv-SE" sz="2400" b="1" dirty="0">
              <a:solidFill>
                <a:srgbClr val="FF0000"/>
              </a:solidFill>
            </a:endParaRPr>
          </a:p>
        </p:txBody>
      </p:sp>
      <p:sp>
        <p:nvSpPr>
          <p:cNvPr id="5" name="Platshållare för innehåll 2"/>
          <p:cNvSpPr>
            <a:spLocks noGrp="1"/>
          </p:cNvSpPr>
          <p:nvPr>
            <p:ph idx="1"/>
          </p:nvPr>
        </p:nvSpPr>
        <p:spPr>
          <a:xfrm>
            <a:off x="457200" y="1783357"/>
            <a:ext cx="8229600" cy="4525963"/>
          </a:xfrm>
        </p:spPr>
        <p:txBody>
          <a:bodyPr>
            <a:normAutofit fontScale="92500" lnSpcReduction="10000"/>
          </a:bodyPr>
          <a:lstStyle/>
          <a:p>
            <a:r>
              <a:rPr lang="sv-SE" sz="2800" dirty="0" smtClean="0"/>
              <a:t>Genom åren har vi kommit över en hel del judisk-kurdiska historiska och litterära material (</a:t>
            </a:r>
            <a:r>
              <a:rPr lang="sv-SE" sz="2800" i="1" dirty="0" err="1" smtClean="0"/>
              <a:t>Kurdish</a:t>
            </a:r>
            <a:r>
              <a:rPr lang="sv-SE" sz="2800" i="1" dirty="0" smtClean="0"/>
              <a:t> </a:t>
            </a:r>
            <a:r>
              <a:rPr lang="sv-SE" sz="2800" i="1" dirty="0" err="1" smtClean="0"/>
              <a:t>Judaica</a:t>
            </a:r>
            <a:r>
              <a:rPr lang="sv-SE" sz="2800" dirty="0" smtClean="0"/>
              <a:t>) som publikationer och antik föremål i form av böcker, tidskrifter, frimärken, vykort, smycken </a:t>
            </a:r>
            <a:r>
              <a:rPr lang="sv-SE" sz="2800" dirty="0" err="1" smtClean="0"/>
              <a:t>etc</a:t>
            </a:r>
            <a:r>
              <a:rPr lang="sv-SE" sz="2800" dirty="0" smtClean="0"/>
              <a:t>, som kommit hit till vår samling, </a:t>
            </a:r>
            <a:r>
              <a:rPr lang="sv-SE" sz="2800" dirty="0"/>
              <a:t>både från Kurdistan </a:t>
            </a:r>
            <a:r>
              <a:rPr lang="sv-SE" sz="2800" dirty="0" smtClean="0"/>
              <a:t>och Israel.</a:t>
            </a:r>
          </a:p>
          <a:p>
            <a:r>
              <a:rPr lang="sv-SE" sz="2800" dirty="0" smtClean="0"/>
              <a:t>Vi har samlat och bevarat dessa med stor omsorg, med tanke på, de stora svårigheter som det inneburit för dess skapare och bärare, som både </a:t>
            </a:r>
            <a:r>
              <a:rPr lang="sv-SE" sz="2800" u="sng" dirty="0" smtClean="0"/>
              <a:t>kurd och jude  </a:t>
            </a:r>
            <a:r>
              <a:rPr lang="sv-SE" sz="2800" i="1" dirty="0" smtClean="0"/>
              <a:t>- samtidigt.</a:t>
            </a:r>
            <a:r>
              <a:rPr lang="sv-SE" sz="2800" dirty="0" smtClean="0"/>
              <a:t>.</a:t>
            </a:r>
            <a:r>
              <a:rPr lang="sv-SE" sz="2800" i="1" dirty="0" smtClean="0"/>
              <a:t>!</a:t>
            </a:r>
          </a:p>
          <a:p>
            <a:r>
              <a:rPr lang="sv-SE" sz="2800" dirty="0" smtClean="0"/>
              <a:t>Här är några av dessa som vi har tagit med hit för att visa er idag, </a:t>
            </a:r>
            <a:r>
              <a:rPr lang="sv-SE" sz="2800" smtClean="0"/>
              <a:t>även litteratur, som är skrivna av andra, </a:t>
            </a:r>
            <a:r>
              <a:rPr lang="sv-SE" sz="2800" dirty="0" smtClean="0"/>
              <a:t>i ämnet:</a:t>
            </a:r>
            <a:endParaRPr lang="tr-TR" sz="2800" dirty="0" smtClean="0"/>
          </a:p>
          <a:p>
            <a:endParaRPr lang="tr-TR" sz="2800" dirty="0" smtClean="0"/>
          </a:p>
          <a:p>
            <a:endParaRPr lang="sv-SE" dirty="0"/>
          </a:p>
        </p:txBody>
      </p:sp>
      <p:sp>
        <p:nvSpPr>
          <p:cNvPr id="6" name="Rektangel 5"/>
          <p:cNvSpPr/>
          <p:nvPr/>
        </p:nvSpPr>
        <p:spPr>
          <a:xfrm>
            <a:off x="534806" y="1196752"/>
            <a:ext cx="7946032" cy="338554"/>
          </a:xfrm>
          <a:prstGeom prst="rect">
            <a:avLst/>
          </a:prstGeom>
        </p:spPr>
        <p:txBody>
          <a:bodyPr wrap="square">
            <a:spAutoFit/>
          </a:bodyPr>
          <a:lstStyle/>
          <a:p>
            <a:pPr algn="ctr"/>
            <a:r>
              <a:rPr lang="sv-SE" sz="1600" dirty="0" smtClean="0"/>
              <a:t>2013 – </a:t>
            </a:r>
            <a:r>
              <a:rPr lang="sv-SE" sz="1600" dirty="0"/>
              <a:t>03 – 03</a:t>
            </a:r>
          </a:p>
        </p:txBody>
      </p:sp>
    </p:spTree>
    <p:extLst>
      <p:ext uri="{BB962C8B-B14F-4D97-AF65-F5344CB8AC3E}">
        <p14:creationId xmlns:p14="http://schemas.microsoft.com/office/powerpoint/2010/main" val="3573646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Kurdish</a:t>
            </a:r>
            <a:r>
              <a:rPr lang="sv-SE" dirty="0" smtClean="0"/>
              <a:t> </a:t>
            </a:r>
            <a:r>
              <a:rPr lang="sv-SE" dirty="0" err="1" smtClean="0"/>
              <a:t>Exile</a:t>
            </a:r>
            <a:r>
              <a:rPr lang="sv-SE" dirty="0" smtClean="0"/>
              <a:t> Museum</a:t>
            </a:r>
            <a:endParaRPr lang="sv-SE" dirty="0"/>
          </a:p>
        </p:txBody>
      </p:sp>
      <p:sp>
        <p:nvSpPr>
          <p:cNvPr id="3" name="Platshållare för innehåll 2"/>
          <p:cNvSpPr>
            <a:spLocks noGrp="1"/>
          </p:cNvSpPr>
          <p:nvPr>
            <p:ph idx="1"/>
          </p:nvPr>
        </p:nvSpPr>
        <p:spPr/>
        <p:txBody>
          <a:bodyPr>
            <a:normAutofit lnSpcReduction="10000"/>
          </a:bodyPr>
          <a:lstStyle/>
          <a:p>
            <a:endParaRPr lang="sv-SE" dirty="0" smtClean="0"/>
          </a:p>
          <a:p>
            <a:endParaRPr lang="sv-SE" dirty="0" smtClean="0"/>
          </a:p>
          <a:p>
            <a:endParaRPr lang="sv-SE" dirty="0"/>
          </a:p>
          <a:p>
            <a:endParaRPr lang="sv-SE" dirty="0" smtClean="0"/>
          </a:p>
          <a:p>
            <a:endParaRPr lang="sv-SE" dirty="0"/>
          </a:p>
          <a:p>
            <a:pPr algn="ctr"/>
            <a:r>
              <a:rPr lang="sv-SE" sz="2400" dirty="0"/>
              <a:t>En 13 minuters Kurdistan tv-presentation är tillgänglig </a:t>
            </a:r>
            <a:r>
              <a:rPr lang="sv-SE" sz="2400" dirty="0" smtClean="0"/>
              <a:t>här</a:t>
            </a:r>
            <a:endParaRPr lang="sv-SE" sz="2400" dirty="0"/>
          </a:p>
          <a:p>
            <a:pPr algn="ctr"/>
            <a:r>
              <a:rPr lang="sv-SE" sz="1700" dirty="0">
                <a:hlinkClick r:id="rId2"/>
              </a:rPr>
              <a:t>https://www.facebook.com/watch/?v=361471544807268</a:t>
            </a:r>
            <a:endParaRPr lang="sv-SE" sz="1700" dirty="0" smtClean="0"/>
          </a:p>
          <a:p>
            <a:endParaRPr lang="sv-SE" dirty="0" smtClean="0"/>
          </a:p>
          <a:p>
            <a:pPr algn="ctr"/>
            <a:r>
              <a:rPr lang="sv-SE" sz="2400" dirty="0" smtClean="0">
                <a:hlinkClick r:id="rId3"/>
              </a:rPr>
              <a:t>www.kurdishmuseum.org</a:t>
            </a:r>
            <a:endParaRPr lang="sv-SE" sz="2400" dirty="0"/>
          </a:p>
        </p:txBody>
      </p:sp>
      <p:pic>
        <p:nvPicPr>
          <p:cNvPr id="1026" name="Picture 2" descr="C:\Users\Hp\Desktop\logo-kurdish-museum-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1895188"/>
            <a:ext cx="2162175" cy="216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8103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2699792" y="476672"/>
            <a:ext cx="3600400" cy="707886"/>
          </a:xfrm>
          <a:prstGeom prst="rect">
            <a:avLst/>
          </a:prstGeom>
        </p:spPr>
        <p:txBody>
          <a:bodyPr wrap="square">
            <a:spAutoFit/>
          </a:bodyPr>
          <a:lstStyle/>
          <a:p>
            <a:pPr algn="ctr"/>
            <a:r>
              <a:rPr lang="sv-SE" sz="4000" dirty="0" smtClean="0">
                <a:solidFill>
                  <a:srgbClr val="FF0000"/>
                </a:solidFill>
              </a:rPr>
              <a:t>B Ö C K E R</a:t>
            </a:r>
            <a:endParaRPr lang="sv-SE" sz="3200" dirty="0"/>
          </a:p>
        </p:txBody>
      </p:sp>
      <p:pic>
        <p:nvPicPr>
          <p:cNvPr id="5122" name="Picture 2" descr="C:\Users\Hasan\Desktop\bok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1844824"/>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6129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827584" y="5746030"/>
            <a:ext cx="7488832" cy="923330"/>
          </a:xfrm>
          <a:prstGeom prst="rect">
            <a:avLst/>
          </a:prstGeom>
        </p:spPr>
        <p:txBody>
          <a:bodyPr wrap="square">
            <a:spAutoFit/>
          </a:bodyPr>
          <a:lstStyle/>
          <a:p>
            <a:pPr algn="ctr"/>
            <a:r>
              <a:rPr lang="en-US" i="1" dirty="0" smtClean="0"/>
              <a:t>By</a:t>
            </a:r>
            <a:r>
              <a:rPr lang="en-US" dirty="0" smtClean="0"/>
              <a:t> Abraham </a:t>
            </a:r>
            <a:r>
              <a:rPr lang="en-US" dirty="0"/>
              <a:t>Ben </a:t>
            </a:r>
            <a:r>
              <a:rPr lang="en-US" dirty="0" err="1" smtClean="0"/>
              <a:t>Yaacob</a:t>
            </a:r>
            <a:r>
              <a:rPr lang="en-US" dirty="0" smtClean="0"/>
              <a:t>, 1981</a:t>
            </a:r>
            <a:br>
              <a:rPr lang="en-US" dirty="0" smtClean="0"/>
            </a:br>
            <a:r>
              <a:rPr lang="en-US" dirty="0" smtClean="0"/>
              <a:t/>
            </a:r>
            <a:br>
              <a:rPr lang="en-US" dirty="0" smtClean="0"/>
            </a:br>
            <a:r>
              <a:rPr lang="en-US" i="1" dirty="0" err="1" smtClean="0"/>
              <a:t>Mer</a:t>
            </a:r>
            <a:r>
              <a:rPr lang="en-US" i="1" dirty="0" smtClean="0"/>
              <a:t> info: </a:t>
            </a:r>
            <a:r>
              <a:rPr lang="en-US" dirty="0" smtClean="0">
                <a:hlinkClick r:id="rId2"/>
              </a:rPr>
              <a:t>http</a:t>
            </a:r>
            <a:r>
              <a:rPr lang="en-US" dirty="0">
                <a:hlinkClick r:id="rId2"/>
              </a:rPr>
              <a:t>://www.saradistribution.com/abrahambenyaacob.htm</a:t>
            </a:r>
            <a:endParaRPr lang="en-US" sz="1600" dirty="0"/>
          </a:p>
        </p:txBody>
      </p:sp>
      <p:sp>
        <p:nvSpPr>
          <p:cNvPr id="6" name="Rubrik 1"/>
          <p:cNvSpPr>
            <a:spLocks noGrp="1"/>
          </p:cNvSpPr>
          <p:nvPr>
            <p:ph type="title"/>
          </p:nvPr>
        </p:nvSpPr>
        <p:spPr>
          <a:xfrm>
            <a:off x="426169" y="260648"/>
            <a:ext cx="8229600" cy="1143000"/>
          </a:xfrm>
        </p:spPr>
        <p:txBody>
          <a:bodyPr>
            <a:normAutofit fontScale="90000"/>
          </a:bodyPr>
          <a:lstStyle/>
          <a:p>
            <a:r>
              <a:rPr lang="tr-TR" sz="3600" dirty="0" smtClean="0">
                <a:solidFill>
                  <a:srgbClr val="FF0000"/>
                </a:solidFill>
              </a:rPr>
              <a:t/>
            </a:r>
            <a:br>
              <a:rPr lang="tr-TR" sz="3600" dirty="0" smtClean="0">
                <a:solidFill>
                  <a:srgbClr val="FF0000"/>
                </a:solidFill>
              </a:rPr>
            </a:br>
            <a:r>
              <a:rPr lang="tr-TR" sz="3600" dirty="0" smtClean="0">
                <a:solidFill>
                  <a:srgbClr val="FF0000"/>
                </a:solidFill>
              </a:rPr>
              <a:t/>
            </a:r>
            <a:br>
              <a:rPr lang="tr-TR" sz="3600" dirty="0" smtClean="0">
                <a:solidFill>
                  <a:srgbClr val="FF0000"/>
                </a:solidFill>
              </a:rPr>
            </a:br>
            <a:r>
              <a:rPr lang="tr-TR" sz="3600" dirty="0" smtClean="0">
                <a:solidFill>
                  <a:srgbClr val="FF0000"/>
                </a:solidFill>
              </a:rPr>
              <a:t/>
            </a:r>
            <a:br>
              <a:rPr lang="tr-TR" sz="3600" dirty="0" smtClean="0">
                <a:solidFill>
                  <a:srgbClr val="FF0000"/>
                </a:solidFill>
              </a:rPr>
            </a:br>
            <a:r>
              <a:rPr lang="tr-TR" sz="3600" dirty="0" smtClean="0">
                <a:solidFill>
                  <a:srgbClr val="FF0000"/>
                </a:solidFill>
              </a:rPr>
              <a:t/>
            </a:r>
            <a:br>
              <a:rPr lang="tr-TR" sz="3600" dirty="0" smtClean="0">
                <a:solidFill>
                  <a:srgbClr val="FF0000"/>
                </a:solidFill>
              </a:rPr>
            </a:br>
            <a:r>
              <a:rPr lang="tr-TR" sz="3600" dirty="0">
                <a:solidFill>
                  <a:srgbClr val="FF0000"/>
                </a:solidFill>
              </a:rPr>
              <a:t/>
            </a:r>
            <a:br>
              <a:rPr lang="tr-TR" sz="3600" dirty="0">
                <a:solidFill>
                  <a:srgbClr val="FF0000"/>
                </a:solidFill>
              </a:rPr>
            </a:br>
            <a:r>
              <a:rPr lang="tr-TR" sz="3600" dirty="0" smtClean="0">
                <a:solidFill>
                  <a:srgbClr val="FF0000"/>
                </a:solidFill>
              </a:rPr>
              <a:t/>
            </a:r>
            <a:br>
              <a:rPr lang="tr-TR" sz="3600" dirty="0" smtClean="0">
                <a:solidFill>
                  <a:srgbClr val="FF0000"/>
                </a:solidFill>
              </a:rPr>
            </a:br>
            <a:r>
              <a:rPr lang="tr-TR" sz="3600" dirty="0">
                <a:solidFill>
                  <a:srgbClr val="FF0000"/>
                </a:solidFill>
              </a:rPr>
              <a:t/>
            </a:r>
            <a:br>
              <a:rPr lang="tr-TR" sz="3600" dirty="0">
                <a:solidFill>
                  <a:srgbClr val="FF0000"/>
                </a:solidFill>
              </a:rPr>
            </a:br>
            <a:r>
              <a:rPr lang="tr-TR" sz="3600" dirty="0" smtClean="0">
                <a:solidFill>
                  <a:srgbClr val="FF0000"/>
                </a:solidFill>
              </a:rPr>
              <a:t/>
            </a:r>
            <a:br>
              <a:rPr lang="tr-TR" sz="3600" dirty="0" smtClean="0">
                <a:solidFill>
                  <a:srgbClr val="FF0000"/>
                </a:solidFill>
              </a:rPr>
            </a:br>
            <a:r>
              <a:rPr lang="tr-TR" sz="3600" dirty="0">
                <a:solidFill>
                  <a:srgbClr val="FF0000"/>
                </a:solidFill>
              </a:rPr>
              <a:t/>
            </a:r>
            <a:br>
              <a:rPr lang="tr-TR" sz="3600" dirty="0">
                <a:solidFill>
                  <a:srgbClr val="FF0000"/>
                </a:solidFill>
              </a:rPr>
            </a:br>
            <a:r>
              <a:rPr lang="tr-TR" sz="3600" dirty="0" smtClean="0">
                <a:solidFill>
                  <a:srgbClr val="FF0000"/>
                </a:solidFill>
              </a:rPr>
              <a:t/>
            </a:r>
            <a:br>
              <a:rPr lang="tr-TR" sz="3600" dirty="0" smtClean="0">
                <a:solidFill>
                  <a:srgbClr val="FF0000"/>
                </a:solidFill>
              </a:rPr>
            </a:br>
            <a:r>
              <a:rPr lang="tr-TR" sz="3600" dirty="0" smtClean="0">
                <a:solidFill>
                  <a:srgbClr val="FF0000"/>
                </a:solidFill>
              </a:rPr>
              <a:t/>
            </a:r>
            <a:br>
              <a:rPr lang="tr-TR" sz="3600" dirty="0" smtClean="0">
                <a:solidFill>
                  <a:srgbClr val="FF0000"/>
                </a:solidFill>
              </a:rPr>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sv-SE" dirty="0" smtClean="0"/>
              <a:t/>
            </a:r>
            <a:br>
              <a:rPr lang="sv-SE" dirty="0" smtClean="0"/>
            </a:br>
            <a:r>
              <a:rPr lang="sv-SE" dirty="0" smtClean="0"/>
              <a:t/>
            </a:r>
            <a:br>
              <a:rPr lang="sv-SE" dirty="0" smtClean="0"/>
            </a:br>
            <a:r>
              <a:rPr lang="sv-SE" sz="2700" dirty="0"/>
              <a:t/>
            </a:r>
            <a:br>
              <a:rPr lang="sv-SE" sz="2700" dirty="0"/>
            </a:br>
            <a:endParaRPr lang="sv-SE" sz="2700" dirty="0"/>
          </a:p>
        </p:txBody>
      </p:sp>
      <p:sp>
        <p:nvSpPr>
          <p:cNvPr id="8" name="Rektangel 7"/>
          <p:cNvSpPr/>
          <p:nvPr/>
        </p:nvSpPr>
        <p:spPr>
          <a:xfrm>
            <a:off x="1115616" y="620688"/>
            <a:ext cx="6732748" cy="523220"/>
          </a:xfrm>
          <a:prstGeom prst="rect">
            <a:avLst/>
          </a:prstGeom>
        </p:spPr>
        <p:txBody>
          <a:bodyPr wrap="square">
            <a:spAutoFit/>
          </a:bodyPr>
          <a:lstStyle/>
          <a:p>
            <a:pPr algn="ctr"/>
            <a:r>
              <a:rPr lang="sv-SE" sz="2800" dirty="0" smtClean="0">
                <a:solidFill>
                  <a:srgbClr val="FF0000"/>
                </a:solidFill>
              </a:rPr>
              <a:t>KURDISTAN'S JEWISH COMMUNITY</a:t>
            </a:r>
            <a:endParaRPr lang="sv-SE" sz="2800" dirty="0">
              <a:solidFill>
                <a:srgbClr val="FF0000"/>
              </a:solidFill>
            </a:endParaRPr>
          </a:p>
        </p:txBody>
      </p:sp>
      <p:pic>
        <p:nvPicPr>
          <p:cNvPr id="9" name="Picture 7" descr="C:\Users\Hasan\Desktop\kurdistanJewsA_tit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7033" y="1340768"/>
            <a:ext cx="3312368" cy="4416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2805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7504" y="197768"/>
            <a:ext cx="9036496" cy="1143000"/>
          </a:xfrm>
        </p:spPr>
        <p:txBody>
          <a:bodyPr>
            <a:normAutofit fontScale="90000"/>
          </a:bodyPr>
          <a:lstStyle/>
          <a:p>
            <a:r>
              <a:rPr lang="fi-FI" b="1" dirty="0"/>
              <a:t>RABBI HARIRI OF KOI </a:t>
            </a:r>
            <a:r>
              <a:rPr lang="fi-FI" b="1" dirty="0" smtClean="0"/>
              <a:t>SANJAK</a:t>
            </a:r>
            <a:r>
              <a:rPr lang="fi-FI" dirty="0"/>
              <a:t> </a:t>
            </a:r>
            <a:br>
              <a:rPr lang="fi-FI" dirty="0"/>
            </a:br>
            <a:r>
              <a:rPr lang="sv-SE" sz="2000" b="1" dirty="0" err="1"/>
              <a:t>Hebrew</a:t>
            </a:r>
            <a:r>
              <a:rPr lang="sv-SE" sz="2000" b="1" dirty="0"/>
              <a:t> </a:t>
            </a:r>
            <a:r>
              <a:rPr lang="sv-SE" sz="2000" b="1" dirty="0" err="1"/>
              <a:t>Vayivchar</a:t>
            </a:r>
            <a:r>
              <a:rPr lang="sv-SE" sz="2000" b="1" dirty="0"/>
              <a:t> Moshe </a:t>
            </a:r>
            <a:r>
              <a:rPr lang="sv-SE" sz="2000" b="1" dirty="0" err="1"/>
              <a:t>Torah</a:t>
            </a:r>
            <a:r>
              <a:rPr lang="sv-SE" sz="2000" b="1" dirty="0"/>
              <a:t> </a:t>
            </a:r>
            <a:r>
              <a:rPr lang="sv-SE" sz="2000" b="1" dirty="0" err="1"/>
              <a:t>Thoughts</a:t>
            </a:r>
            <a:r>
              <a:rPr lang="sv-SE" sz="2000" b="1" dirty="0"/>
              <a:t> </a:t>
            </a:r>
            <a:r>
              <a:rPr lang="sv-SE" sz="2000" b="1" i="1" dirty="0"/>
              <a:t>by </a:t>
            </a:r>
            <a:r>
              <a:rPr lang="sv-SE" sz="2000" b="1" dirty="0"/>
              <a:t>RABBI HARIRI OF KOI </a:t>
            </a:r>
            <a:r>
              <a:rPr lang="sv-SE" sz="2000" b="1" dirty="0" smtClean="0"/>
              <a:t>SANJAK 18TH Century</a:t>
            </a:r>
            <a:r>
              <a:rPr lang="sv-SE" sz="2000" b="1" dirty="0"/>
              <a:t/>
            </a:r>
            <a:br>
              <a:rPr lang="sv-SE" sz="2000" b="1" dirty="0"/>
            </a:br>
            <a:endParaRPr lang="sv-SE" sz="2000" dirty="0"/>
          </a:p>
        </p:txBody>
      </p:sp>
      <p:pic>
        <p:nvPicPr>
          <p:cNvPr id="3074" name="Picture 2" descr="C:\Users\Hasan\Desktop\rabbi_hariri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340768"/>
            <a:ext cx="6502400" cy="4876800"/>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3"/>
          <p:cNvSpPr/>
          <p:nvPr/>
        </p:nvSpPr>
        <p:spPr>
          <a:xfrm>
            <a:off x="539552" y="6381328"/>
            <a:ext cx="8424936" cy="338554"/>
          </a:xfrm>
          <a:prstGeom prst="rect">
            <a:avLst/>
          </a:prstGeom>
        </p:spPr>
        <p:txBody>
          <a:bodyPr wrap="square">
            <a:spAutoFit/>
          </a:bodyPr>
          <a:lstStyle/>
          <a:p>
            <a:pPr algn="ctr"/>
            <a:r>
              <a:rPr lang="sv-SE" sz="1600" i="1" dirty="0" smtClean="0"/>
              <a:t>Mer info: </a:t>
            </a:r>
            <a:r>
              <a:rPr lang="sv-SE" sz="1600" dirty="0">
                <a:hlinkClick r:id="rId3"/>
              </a:rPr>
              <a:t>http://www.saradistribution.com/rabbihariri.htm</a:t>
            </a:r>
            <a:endParaRPr lang="sv-SE" sz="1600" dirty="0"/>
          </a:p>
        </p:txBody>
      </p:sp>
    </p:spTree>
    <p:extLst>
      <p:ext uri="{BB962C8B-B14F-4D97-AF65-F5344CB8AC3E}">
        <p14:creationId xmlns:p14="http://schemas.microsoft.com/office/powerpoint/2010/main" val="1691867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asan\Desktop\jewsofKurdist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1124744"/>
            <a:ext cx="2922190" cy="450017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3614045" y="326177"/>
            <a:ext cx="191590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2000" b="0" i="0" u="none" strike="noStrike" cap="none" normalizeH="0" baseline="0" dirty="0" smtClean="0">
                <a:ln>
                  <a:noFill/>
                </a:ln>
                <a:solidFill>
                  <a:srgbClr val="990000"/>
                </a:solidFill>
                <a:effectLst/>
                <a:latin typeface="Arial" pitchFamily="34" charset="0"/>
                <a:cs typeface="Arial" pitchFamily="34" charset="0"/>
              </a:rPr>
              <a:t>The </a:t>
            </a:r>
            <a:r>
              <a:rPr kumimoji="0" lang="sv-SE" sz="2000" b="0" i="0" u="none" strike="noStrike" cap="none" normalizeH="0" baseline="0" dirty="0" err="1" smtClean="0">
                <a:ln>
                  <a:noFill/>
                </a:ln>
                <a:solidFill>
                  <a:srgbClr val="990000"/>
                </a:solidFill>
                <a:effectLst/>
                <a:latin typeface="Arial" pitchFamily="34" charset="0"/>
                <a:cs typeface="Arial" pitchFamily="34" charset="0"/>
              </a:rPr>
              <a:t>Jews</a:t>
            </a:r>
            <a:r>
              <a:rPr kumimoji="0" lang="sv-SE" sz="2000" b="0" i="0" u="none" strike="noStrike" cap="none" normalizeH="0" baseline="0" dirty="0" smtClean="0">
                <a:ln>
                  <a:noFill/>
                </a:ln>
                <a:solidFill>
                  <a:srgbClr val="990000"/>
                </a:solidFill>
                <a:effectLst/>
                <a:latin typeface="Arial" pitchFamily="34" charset="0"/>
                <a:cs typeface="Arial" pitchFamily="34" charset="0"/>
              </a:rPr>
              <a:t> </a:t>
            </a:r>
            <a:r>
              <a:rPr kumimoji="0" lang="sv-SE" sz="2000" b="0" i="0" u="none" strike="noStrike" cap="none" normalizeH="0" baseline="0" dirty="0" err="1" smtClean="0">
                <a:ln>
                  <a:noFill/>
                </a:ln>
                <a:solidFill>
                  <a:srgbClr val="990000"/>
                </a:solidFill>
                <a:effectLst/>
                <a:latin typeface="Arial" pitchFamily="34" charset="0"/>
                <a:cs typeface="Arial" pitchFamily="34" charset="0"/>
              </a:rPr>
              <a:t>of</a:t>
            </a:r>
            <a:r>
              <a:rPr kumimoji="0" lang="sv-SE" sz="2000" b="0" i="0" u="none" strike="noStrike" cap="none" normalizeH="0" baseline="0" dirty="0" smtClean="0">
                <a:ln>
                  <a:noFill/>
                </a:ln>
                <a:solidFill>
                  <a:srgbClr val="990000"/>
                </a:solidFill>
                <a:effectLst/>
                <a:latin typeface="Arial" pitchFamily="34" charset="0"/>
                <a:cs typeface="Arial" pitchFamily="34" charset="0"/>
              </a:rPr>
              <a:t> </a:t>
            </a:r>
            <a:endParaRPr kumimoji="0" lang="sv-SE"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v-SE" sz="2000" b="1" i="0" u="none" strike="noStrike" cap="none" normalizeH="0" baseline="0" dirty="0" smtClean="0">
                <a:ln>
                  <a:noFill/>
                </a:ln>
                <a:solidFill>
                  <a:srgbClr val="990000"/>
                </a:solidFill>
                <a:effectLst/>
                <a:latin typeface="Verdana" pitchFamily="34" charset="0"/>
                <a:cs typeface="Arial" pitchFamily="34" charset="0"/>
              </a:rPr>
              <a:t>KURDISTAN</a:t>
            </a:r>
            <a:endParaRPr kumimoji="0" lang="sv-SE"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ktangel 4"/>
          <p:cNvSpPr/>
          <p:nvPr/>
        </p:nvSpPr>
        <p:spPr>
          <a:xfrm>
            <a:off x="3791913" y="5877272"/>
            <a:ext cx="1560171" cy="369332"/>
          </a:xfrm>
          <a:prstGeom prst="rect">
            <a:avLst/>
          </a:prstGeom>
        </p:spPr>
        <p:txBody>
          <a:bodyPr wrap="none">
            <a:spAutoFit/>
          </a:bodyPr>
          <a:lstStyle/>
          <a:p>
            <a:r>
              <a:rPr lang="sv-SE" b="1" i="1" dirty="0"/>
              <a:t>by</a:t>
            </a:r>
            <a:r>
              <a:rPr lang="sv-SE" b="1" dirty="0"/>
              <a:t> Eric </a:t>
            </a:r>
            <a:r>
              <a:rPr lang="sv-SE" b="1" dirty="0" err="1"/>
              <a:t>Brauer</a:t>
            </a:r>
            <a:r>
              <a:rPr lang="sv-SE" b="1" dirty="0"/>
              <a:t> </a:t>
            </a:r>
            <a:endParaRPr lang="sv-SE" dirty="0"/>
          </a:p>
        </p:txBody>
      </p:sp>
      <p:sp>
        <p:nvSpPr>
          <p:cNvPr id="6" name="Rektangel 5"/>
          <p:cNvSpPr/>
          <p:nvPr/>
        </p:nvSpPr>
        <p:spPr>
          <a:xfrm>
            <a:off x="852736" y="6381328"/>
            <a:ext cx="7632848" cy="338554"/>
          </a:xfrm>
          <a:prstGeom prst="rect">
            <a:avLst/>
          </a:prstGeom>
        </p:spPr>
        <p:txBody>
          <a:bodyPr wrap="square">
            <a:spAutoFit/>
          </a:bodyPr>
          <a:lstStyle/>
          <a:p>
            <a:pPr algn="ctr"/>
            <a:r>
              <a:rPr lang="sv-SE" sz="1600" i="1" dirty="0" smtClean="0"/>
              <a:t>Mer info: </a:t>
            </a:r>
            <a:r>
              <a:rPr lang="sv-SE" sz="1600" dirty="0">
                <a:hlinkClick r:id="rId3"/>
              </a:rPr>
              <a:t>http://www.saradistribution.com/erichBrauer.htm</a:t>
            </a:r>
            <a:endParaRPr lang="sv-SE" sz="1600" dirty="0"/>
          </a:p>
        </p:txBody>
      </p:sp>
    </p:spTree>
    <p:extLst>
      <p:ext uri="{BB962C8B-B14F-4D97-AF65-F5344CB8AC3E}">
        <p14:creationId xmlns:p14="http://schemas.microsoft.com/office/powerpoint/2010/main" val="42472083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827584" y="6402814"/>
            <a:ext cx="7416824" cy="338554"/>
          </a:xfrm>
          <a:prstGeom prst="rect">
            <a:avLst/>
          </a:prstGeom>
        </p:spPr>
        <p:txBody>
          <a:bodyPr wrap="square">
            <a:spAutoFit/>
          </a:bodyPr>
          <a:lstStyle/>
          <a:p>
            <a:pPr algn="ctr"/>
            <a:r>
              <a:rPr lang="sv-SE" sz="1600" i="1" dirty="0" smtClean="0"/>
              <a:t>Mer info: </a:t>
            </a:r>
            <a:r>
              <a:rPr lang="sv-SE" sz="1600" dirty="0">
                <a:hlinkClick r:id="rId2"/>
              </a:rPr>
              <a:t>http://www.saradistribution.com/jewsofkurdistanrandrush.htm</a:t>
            </a:r>
            <a:endParaRPr lang="sv-SE" sz="1600" dirty="0"/>
          </a:p>
        </p:txBody>
      </p:sp>
      <p:pic>
        <p:nvPicPr>
          <p:cNvPr id="5122" name="Picture 2" descr="C:\Users\Hasan\Desktop\jewsofkurdistanrandrus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4232" y="1196752"/>
            <a:ext cx="4603528" cy="4280595"/>
          </a:xfrm>
          <a:prstGeom prst="rect">
            <a:avLst/>
          </a:prstGeom>
          <a:noFill/>
          <a:extLst>
            <a:ext uri="{909E8E84-426E-40DD-AFC4-6F175D3DCCD1}">
              <a14:hiddenFill xmlns:a14="http://schemas.microsoft.com/office/drawing/2010/main">
                <a:solidFill>
                  <a:srgbClr val="FFFFFF"/>
                </a:solidFill>
              </a14:hiddenFill>
            </a:ext>
          </a:extLst>
        </p:spPr>
      </p:pic>
      <p:sp>
        <p:nvSpPr>
          <p:cNvPr id="5" name="Rektangel 4"/>
          <p:cNvSpPr/>
          <p:nvPr/>
        </p:nvSpPr>
        <p:spPr>
          <a:xfrm>
            <a:off x="2931775" y="5498727"/>
            <a:ext cx="3264227" cy="646331"/>
          </a:xfrm>
          <a:prstGeom prst="rect">
            <a:avLst/>
          </a:prstGeom>
        </p:spPr>
        <p:txBody>
          <a:bodyPr wrap="none">
            <a:spAutoFit/>
          </a:bodyPr>
          <a:lstStyle/>
          <a:p>
            <a:r>
              <a:rPr lang="en-US" i="1" dirty="0"/>
              <a:t/>
            </a:r>
            <a:br>
              <a:rPr lang="en-US" i="1" dirty="0"/>
            </a:br>
            <a:r>
              <a:rPr lang="en-US" i="1" dirty="0" smtClean="0"/>
              <a:t>by </a:t>
            </a:r>
            <a:r>
              <a:rPr lang="en-US" b="1" dirty="0"/>
              <a:t>Baruch Rand &amp; Barbara Rush </a:t>
            </a:r>
            <a:endParaRPr lang="sv-SE" b="1" dirty="0"/>
          </a:p>
        </p:txBody>
      </p:sp>
      <p:sp>
        <p:nvSpPr>
          <p:cNvPr id="6" name="Rektangel 5"/>
          <p:cNvSpPr/>
          <p:nvPr/>
        </p:nvSpPr>
        <p:spPr>
          <a:xfrm>
            <a:off x="1475656" y="323364"/>
            <a:ext cx="6193421" cy="646331"/>
          </a:xfrm>
          <a:prstGeom prst="rect">
            <a:avLst/>
          </a:prstGeom>
        </p:spPr>
        <p:txBody>
          <a:bodyPr wrap="square">
            <a:spAutoFit/>
          </a:bodyPr>
          <a:lstStyle/>
          <a:p>
            <a:pPr algn="ctr"/>
            <a:r>
              <a:rPr lang="sv-SE" i="1" dirty="0" err="1" smtClean="0"/>
              <a:t>Arround</a:t>
            </a:r>
            <a:r>
              <a:rPr lang="sv-SE" i="1" dirty="0" smtClean="0"/>
              <a:t> The World </a:t>
            </a:r>
            <a:r>
              <a:rPr lang="sv-SE" i="1" dirty="0" err="1" smtClean="0"/>
              <a:t>With</a:t>
            </a:r>
            <a:r>
              <a:rPr lang="sv-SE" i="1" dirty="0" smtClean="0"/>
              <a:t> </a:t>
            </a:r>
            <a:r>
              <a:rPr lang="sv-SE" i="1" dirty="0" err="1" smtClean="0"/>
              <a:t>Jewish</a:t>
            </a:r>
            <a:r>
              <a:rPr lang="sv-SE" i="1" dirty="0" smtClean="0"/>
              <a:t> </a:t>
            </a:r>
            <a:r>
              <a:rPr lang="sv-SE" i="1" dirty="0" err="1" smtClean="0"/>
              <a:t>Folktales</a:t>
            </a:r>
            <a:r>
              <a:rPr lang="sv-SE" i="1" dirty="0" smtClean="0"/>
              <a:t/>
            </a:r>
            <a:br>
              <a:rPr lang="sv-SE" i="1" dirty="0" smtClean="0"/>
            </a:br>
            <a:r>
              <a:rPr lang="sv-SE" b="1" dirty="0" err="1" smtClean="0"/>
              <a:t>Jews</a:t>
            </a:r>
            <a:r>
              <a:rPr lang="sv-SE" b="1" dirty="0" smtClean="0"/>
              <a:t> </a:t>
            </a:r>
            <a:r>
              <a:rPr lang="sv-SE" b="1" dirty="0" err="1"/>
              <a:t>of</a:t>
            </a:r>
            <a:r>
              <a:rPr lang="sv-SE" b="1" dirty="0"/>
              <a:t> Kurdistan </a:t>
            </a:r>
          </a:p>
        </p:txBody>
      </p:sp>
    </p:spTree>
    <p:extLst>
      <p:ext uri="{BB962C8B-B14F-4D97-AF65-F5344CB8AC3E}">
        <p14:creationId xmlns:p14="http://schemas.microsoft.com/office/powerpoint/2010/main" val="15131637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562074"/>
          </a:xfrm>
        </p:spPr>
        <p:txBody>
          <a:bodyPr>
            <a:normAutofit/>
          </a:bodyPr>
          <a:lstStyle/>
          <a:p>
            <a:r>
              <a:rPr lang="sv-SE" sz="2400" b="1" dirty="0">
                <a:solidFill>
                  <a:srgbClr val="FF0000"/>
                </a:solidFill>
              </a:rPr>
              <a:t>JEWS OF KURDISTAN</a:t>
            </a:r>
            <a:endParaRPr lang="sv-SE" sz="2400" dirty="0">
              <a:solidFill>
                <a:srgbClr val="FF0000"/>
              </a:solidFill>
            </a:endParaRPr>
          </a:p>
        </p:txBody>
      </p:sp>
      <p:sp>
        <p:nvSpPr>
          <p:cNvPr id="4" name="Rektangel 3"/>
          <p:cNvSpPr/>
          <p:nvPr/>
        </p:nvSpPr>
        <p:spPr>
          <a:xfrm>
            <a:off x="611560" y="5733256"/>
            <a:ext cx="8136904" cy="1107996"/>
          </a:xfrm>
          <a:prstGeom prst="rect">
            <a:avLst/>
          </a:prstGeom>
        </p:spPr>
        <p:txBody>
          <a:bodyPr wrap="square">
            <a:spAutoFit/>
          </a:bodyPr>
          <a:lstStyle/>
          <a:p>
            <a:pPr algn="ctr"/>
            <a:r>
              <a:rPr lang="sv-SE" b="1" i="1" dirty="0"/>
              <a:t>by</a:t>
            </a:r>
            <a:r>
              <a:rPr lang="sv-SE" b="1" dirty="0"/>
              <a:t> </a:t>
            </a:r>
            <a:r>
              <a:rPr lang="sv-SE" b="1" dirty="0" err="1"/>
              <a:t>Ora</a:t>
            </a:r>
            <a:r>
              <a:rPr lang="sv-SE" b="1" dirty="0"/>
              <a:t> </a:t>
            </a:r>
            <a:r>
              <a:rPr lang="sv-SE" b="1" dirty="0" err="1" smtClean="0"/>
              <a:t>Shwartz-Be'eri</a:t>
            </a:r>
            <a:r>
              <a:rPr lang="sv-SE" dirty="0"/>
              <a:t> </a:t>
            </a:r>
            <a:r>
              <a:rPr lang="sv-SE" dirty="0" smtClean="0"/>
              <a:t> - The </a:t>
            </a:r>
            <a:r>
              <a:rPr lang="sv-SE" dirty="0"/>
              <a:t>Israel Museum, </a:t>
            </a:r>
            <a:r>
              <a:rPr lang="sv-SE" dirty="0" err="1" smtClean="0"/>
              <a:t>Jarusalem</a:t>
            </a:r>
            <a:r>
              <a:rPr lang="sv-SE" dirty="0"/>
              <a:t/>
            </a:r>
            <a:br>
              <a:rPr lang="sv-SE" dirty="0"/>
            </a:br>
            <a:r>
              <a:rPr lang="sv-SE" sz="1600" dirty="0"/>
              <a:t/>
            </a:r>
            <a:br>
              <a:rPr lang="sv-SE" sz="1600" dirty="0"/>
            </a:br>
            <a:r>
              <a:rPr lang="sv-SE" sz="1600" i="1" dirty="0" err="1" smtClean="0"/>
              <a:t>More</a:t>
            </a:r>
            <a:r>
              <a:rPr lang="sv-SE" sz="1600" i="1" dirty="0" smtClean="0"/>
              <a:t> info: </a:t>
            </a:r>
            <a:r>
              <a:rPr lang="sv-SE" sz="1600" dirty="0">
                <a:hlinkClick r:id="rId2"/>
              </a:rPr>
              <a:t>http://www.saradistribution.com/jewsofkurdistan.htm</a:t>
            </a:r>
            <a:endParaRPr lang="sv-SE" sz="1600" dirty="0"/>
          </a:p>
          <a:p>
            <a:pPr algn="ctr"/>
            <a:endParaRPr lang="sv-SE" sz="1600" dirty="0"/>
          </a:p>
        </p:txBody>
      </p:sp>
      <p:pic>
        <p:nvPicPr>
          <p:cNvPr id="1026" name="Picture 2" descr="C:\Users\Hasan\Desktop\jewsofkurdista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1196751"/>
            <a:ext cx="3384376" cy="4253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8926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Hasan\Desktop\kurdishJewPion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9748" y="1340768"/>
            <a:ext cx="3354808" cy="4473077"/>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3"/>
          <p:cNvSpPr/>
          <p:nvPr/>
        </p:nvSpPr>
        <p:spPr>
          <a:xfrm>
            <a:off x="2311152" y="260648"/>
            <a:ext cx="4572000" cy="923330"/>
          </a:xfrm>
          <a:prstGeom prst="rect">
            <a:avLst/>
          </a:prstGeom>
        </p:spPr>
        <p:txBody>
          <a:bodyPr>
            <a:spAutoFit/>
          </a:bodyPr>
          <a:lstStyle/>
          <a:p>
            <a:pPr algn="ctr"/>
            <a:r>
              <a:rPr lang="en-US" b="1" dirty="0"/>
              <a:t>KURDISH JEW PIONER </a:t>
            </a:r>
            <a:endParaRPr lang="en-US" dirty="0"/>
          </a:p>
          <a:p>
            <a:pPr algn="ctr"/>
            <a:r>
              <a:rPr lang="en-US" dirty="0"/>
              <a:t>"From the Clefts of Rocks" the story of Yaakov </a:t>
            </a:r>
            <a:r>
              <a:rPr lang="en-US" dirty="0" err="1"/>
              <a:t>Barzani</a:t>
            </a:r>
            <a:endParaRPr lang="en-US" dirty="0"/>
          </a:p>
        </p:txBody>
      </p:sp>
      <p:sp>
        <p:nvSpPr>
          <p:cNvPr id="5" name="Rektangel 4"/>
          <p:cNvSpPr/>
          <p:nvPr/>
        </p:nvSpPr>
        <p:spPr>
          <a:xfrm>
            <a:off x="3181187" y="6021288"/>
            <a:ext cx="2831929" cy="369332"/>
          </a:xfrm>
          <a:prstGeom prst="rect">
            <a:avLst/>
          </a:prstGeom>
        </p:spPr>
        <p:txBody>
          <a:bodyPr wrap="none">
            <a:spAutoFit/>
          </a:bodyPr>
          <a:lstStyle/>
          <a:p>
            <a:r>
              <a:rPr lang="pl-PL" dirty="0"/>
              <a:t>by </a:t>
            </a:r>
            <a:r>
              <a:rPr lang="pl-PL" b="1" dirty="0"/>
              <a:t>Raziel Mamat &amp; Avi Blier</a:t>
            </a:r>
            <a:endParaRPr lang="sv-SE" dirty="0"/>
          </a:p>
        </p:txBody>
      </p:sp>
      <p:sp>
        <p:nvSpPr>
          <p:cNvPr id="6" name="Rektangel 5"/>
          <p:cNvSpPr/>
          <p:nvPr/>
        </p:nvSpPr>
        <p:spPr>
          <a:xfrm>
            <a:off x="1248779" y="6390620"/>
            <a:ext cx="6696744" cy="338554"/>
          </a:xfrm>
          <a:prstGeom prst="rect">
            <a:avLst/>
          </a:prstGeom>
        </p:spPr>
        <p:txBody>
          <a:bodyPr wrap="square">
            <a:spAutoFit/>
          </a:bodyPr>
          <a:lstStyle/>
          <a:p>
            <a:pPr algn="ctr"/>
            <a:r>
              <a:rPr lang="sv-SE" sz="1600" i="1" dirty="0" err="1" smtClean="0"/>
              <a:t>More</a:t>
            </a:r>
            <a:r>
              <a:rPr lang="sv-SE" sz="1600" i="1" dirty="0" smtClean="0"/>
              <a:t> info:  </a:t>
            </a:r>
            <a:r>
              <a:rPr lang="sv-SE" sz="1600" dirty="0" smtClean="0">
                <a:hlinkClick r:id="rId3"/>
              </a:rPr>
              <a:t>http</a:t>
            </a:r>
            <a:r>
              <a:rPr lang="sv-SE" sz="1600" dirty="0">
                <a:hlinkClick r:id="rId3"/>
              </a:rPr>
              <a:t>://www.saradistribution.com/kurdishjewpioner.htm</a:t>
            </a:r>
            <a:endParaRPr lang="sv-SE" sz="1600" dirty="0"/>
          </a:p>
        </p:txBody>
      </p:sp>
    </p:spTree>
    <p:extLst>
      <p:ext uri="{BB962C8B-B14F-4D97-AF65-F5344CB8AC3E}">
        <p14:creationId xmlns:p14="http://schemas.microsoft.com/office/powerpoint/2010/main" val="20176095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  </a:t>
            </a:r>
          </a:p>
        </p:txBody>
      </p:sp>
      <p:pic>
        <p:nvPicPr>
          <p:cNvPr id="1026" name="Picture 2" descr="C:\Users\Hasan\Desktop\myFathersParadis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1340768"/>
            <a:ext cx="2533650"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Rektangel 4"/>
          <p:cNvSpPr/>
          <p:nvPr/>
        </p:nvSpPr>
        <p:spPr>
          <a:xfrm>
            <a:off x="963599" y="5782545"/>
            <a:ext cx="7488832" cy="1200329"/>
          </a:xfrm>
          <a:prstGeom prst="rect">
            <a:avLst/>
          </a:prstGeom>
        </p:spPr>
        <p:txBody>
          <a:bodyPr wrap="square">
            <a:spAutoFit/>
          </a:bodyPr>
          <a:lstStyle/>
          <a:p>
            <a:pPr algn="ctr"/>
            <a:r>
              <a:rPr lang="en-US" dirty="0"/>
              <a:t> A Son's Search for His Jewish Past in Kurdish Iraq </a:t>
            </a:r>
            <a:endParaRPr lang="en-US" dirty="0" smtClean="0"/>
          </a:p>
          <a:p>
            <a:pPr algn="ctr"/>
            <a:endParaRPr lang="en-US" dirty="0" smtClean="0"/>
          </a:p>
          <a:p>
            <a:pPr algn="ctr"/>
            <a:r>
              <a:rPr lang="en-US" i="1" dirty="0" smtClean="0"/>
              <a:t>More info:   </a:t>
            </a:r>
            <a:r>
              <a:rPr lang="en-US" dirty="0" smtClean="0">
                <a:hlinkClick r:id="rId3"/>
              </a:rPr>
              <a:t>http</a:t>
            </a:r>
            <a:r>
              <a:rPr lang="en-US" dirty="0">
                <a:hlinkClick r:id="rId3"/>
              </a:rPr>
              <a:t>://www.saradistribution.com/ArielSabar.htm</a:t>
            </a:r>
            <a:endParaRPr lang="en-US" dirty="0"/>
          </a:p>
          <a:p>
            <a:pPr algn="ctr"/>
            <a:endParaRPr lang="en-US" dirty="0"/>
          </a:p>
        </p:txBody>
      </p:sp>
      <p:sp>
        <p:nvSpPr>
          <p:cNvPr id="6" name="Rektangel 5"/>
          <p:cNvSpPr/>
          <p:nvPr/>
        </p:nvSpPr>
        <p:spPr>
          <a:xfrm>
            <a:off x="3448663" y="404664"/>
            <a:ext cx="2188035" cy="369332"/>
          </a:xfrm>
          <a:prstGeom prst="rect">
            <a:avLst/>
          </a:prstGeom>
        </p:spPr>
        <p:txBody>
          <a:bodyPr wrap="none">
            <a:spAutoFit/>
          </a:bodyPr>
          <a:lstStyle/>
          <a:p>
            <a:r>
              <a:rPr lang="en-US" b="1" dirty="0"/>
              <a:t>My Father's </a:t>
            </a:r>
            <a:r>
              <a:rPr lang="en-US" b="1" dirty="0" smtClean="0"/>
              <a:t>Paradise</a:t>
            </a:r>
            <a:endParaRPr lang="en-US" b="1" dirty="0"/>
          </a:p>
        </p:txBody>
      </p:sp>
      <p:sp>
        <p:nvSpPr>
          <p:cNvPr id="7" name="Rektangel 6"/>
          <p:cNvSpPr/>
          <p:nvPr/>
        </p:nvSpPr>
        <p:spPr>
          <a:xfrm>
            <a:off x="3942196" y="5373216"/>
            <a:ext cx="1531638" cy="369332"/>
          </a:xfrm>
          <a:prstGeom prst="rect">
            <a:avLst/>
          </a:prstGeom>
        </p:spPr>
        <p:txBody>
          <a:bodyPr wrap="none">
            <a:spAutoFit/>
          </a:bodyPr>
          <a:lstStyle/>
          <a:p>
            <a:r>
              <a:rPr lang="en-US" i="1" dirty="0" smtClean="0"/>
              <a:t>by</a:t>
            </a:r>
            <a:r>
              <a:rPr lang="en-US" dirty="0" smtClean="0"/>
              <a:t> </a:t>
            </a:r>
            <a:r>
              <a:rPr lang="sv-SE" dirty="0" smtClean="0">
                <a:hlinkClick r:id="rId4"/>
              </a:rPr>
              <a:t> Ariel </a:t>
            </a:r>
            <a:r>
              <a:rPr lang="sv-SE" dirty="0" err="1">
                <a:hlinkClick r:id="rId4"/>
              </a:rPr>
              <a:t>Sabar</a:t>
            </a:r>
            <a:endParaRPr lang="sv-SE" dirty="0"/>
          </a:p>
        </p:txBody>
      </p:sp>
    </p:spTree>
    <p:extLst>
      <p:ext uri="{BB962C8B-B14F-4D97-AF65-F5344CB8AC3E}">
        <p14:creationId xmlns:p14="http://schemas.microsoft.com/office/powerpoint/2010/main" val="10807944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asan\Desktop\kurdi_jour_6_title_jew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548600"/>
            <a:ext cx="4286250" cy="5715000"/>
          </a:xfrm>
          <a:prstGeom prst="rect">
            <a:avLst/>
          </a:prstGeom>
          <a:noFill/>
          <a:extLst>
            <a:ext uri="{909E8E84-426E-40DD-AFC4-6F175D3DCCD1}">
              <a14:hiddenFill xmlns:a14="http://schemas.microsoft.com/office/drawing/2010/main">
                <a:solidFill>
                  <a:srgbClr val="FFFFFF"/>
                </a:solidFill>
              </a14:hiddenFill>
            </a:ext>
          </a:extLst>
        </p:spPr>
      </p:pic>
      <p:sp>
        <p:nvSpPr>
          <p:cNvPr id="5" name="Rektangel 4"/>
          <p:cNvSpPr/>
          <p:nvPr/>
        </p:nvSpPr>
        <p:spPr>
          <a:xfrm>
            <a:off x="1248779" y="6390620"/>
            <a:ext cx="6696744" cy="584775"/>
          </a:xfrm>
          <a:prstGeom prst="rect">
            <a:avLst/>
          </a:prstGeom>
        </p:spPr>
        <p:txBody>
          <a:bodyPr wrap="square">
            <a:spAutoFit/>
          </a:bodyPr>
          <a:lstStyle/>
          <a:p>
            <a:pPr algn="ctr"/>
            <a:r>
              <a:rPr lang="sv-SE" sz="1600" i="1" dirty="0"/>
              <a:t>Mer Info: </a:t>
            </a:r>
            <a:r>
              <a:rPr lang="sv-SE" sz="1600" i="1" dirty="0" smtClean="0"/>
              <a:t> </a:t>
            </a:r>
            <a:r>
              <a:rPr lang="sv-SE" sz="1600" dirty="0" smtClean="0">
                <a:hlinkClick r:id="rId3"/>
              </a:rPr>
              <a:t>http</a:t>
            </a:r>
            <a:r>
              <a:rPr lang="sv-SE" sz="1600" dirty="0">
                <a:hlinkClick r:id="rId3"/>
              </a:rPr>
              <a:t>://www.saradistribution.com/kurdistanijews_judaism.htm</a:t>
            </a:r>
            <a:endParaRPr lang="sv-SE" sz="1600" dirty="0"/>
          </a:p>
          <a:p>
            <a:pPr algn="ctr"/>
            <a:endParaRPr lang="sv-SE" sz="1600" dirty="0"/>
          </a:p>
        </p:txBody>
      </p:sp>
      <p:pic>
        <p:nvPicPr>
          <p:cNvPr id="4" name="Picture 5" descr="C:\Users\Hasan\Desktop\jew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2" y="548600"/>
            <a:ext cx="2534046" cy="2611741"/>
          </a:xfrm>
          <a:prstGeom prst="rect">
            <a:avLst/>
          </a:prstGeom>
          <a:noFill/>
          <a:extLst>
            <a:ext uri="{909E8E84-426E-40DD-AFC4-6F175D3DCCD1}">
              <a14:hiddenFill xmlns:a14="http://schemas.microsoft.com/office/drawing/2010/main">
                <a:solidFill>
                  <a:srgbClr val="FFFFFF"/>
                </a:solidFill>
              </a14:hiddenFill>
            </a:ext>
          </a:extLst>
        </p:spPr>
      </p:pic>
      <p:sp>
        <p:nvSpPr>
          <p:cNvPr id="6" name="Rektangel 5"/>
          <p:cNvSpPr/>
          <p:nvPr/>
        </p:nvSpPr>
        <p:spPr>
          <a:xfrm>
            <a:off x="5046935" y="4221088"/>
            <a:ext cx="3600400" cy="707886"/>
          </a:xfrm>
          <a:prstGeom prst="rect">
            <a:avLst/>
          </a:prstGeom>
        </p:spPr>
        <p:txBody>
          <a:bodyPr wrap="square">
            <a:spAutoFit/>
          </a:bodyPr>
          <a:lstStyle/>
          <a:p>
            <a:pPr algn="ctr"/>
            <a:r>
              <a:rPr lang="sv-SE" sz="4000" dirty="0" smtClean="0">
                <a:solidFill>
                  <a:srgbClr val="FF0000"/>
                </a:solidFill>
              </a:rPr>
              <a:t>TIDSKRIFTER</a:t>
            </a:r>
            <a:endParaRPr lang="sv-SE" sz="3200" dirty="0"/>
          </a:p>
        </p:txBody>
      </p:sp>
    </p:spTree>
    <p:extLst>
      <p:ext uri="{BB962C8B-B14F-4D97-AF65-F5344CB8AC3E}">
        <p14:creationId xmlns:p14="http://schemas.microsoft.com/office/powerpoint/2010/main" val="23237466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san\Desktop\Israeli_kurd_n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7" y="0"/>
            <a:ext cx="5013989" cy="6597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187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Skyltfönster 1</a:t>
            </a:r>
            <a:endParaRPr lang="sv-SE" dirty="0"/>
          </a:p>
        </p:txBody>
      </p:sp>
      <p:sp>
        <p:nvSpPr>
          <p:cNvPr id="3" name="Platshållare för innehåll 2"/>
          <p:cNvSpPr>
            <a:spLocks noGrp="1"/>
          </p:cNvSpPr>
          <p:nvPr>
            <p:ph idx="1"/>
          </p:nvPr>
        </p:nvSpPr>
        <p:spPr/>
        <p:txBody>
          <a:bodyPr/>
          <a:lstStyle/>
          <a:p>
            <a:endParaRPr lang="sv-SE" dirty="0"/>
          </a:p>
        </p:txBody>
      </p:sp>
      <p:pic>
        <p:nvPicPr>
          <p:cNvPr id="1026" name="Picture 2" descr="C:\Users\Hp\Desktop\kurdish-museum-skyltfonst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628800"/>
            <a:ext cx="3600400" cy="4800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6069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EDOT</a:t>
            </a:r>
            <a:br>
              <a:rPr lang="sv-SE" dirty="0" smtClean="0"/>
            </a:br>
            <a:r>
              <a:rPr lang="sv-SE" sz="2200" dirty="0" err="1" smtClean="0"/>
              <a:t>January</a:t>
            </a:r>
            <a:r>
              <a:rPr lang="sv-SE" sz="2200" dirty="0" smtClean="0"/>
              <a:t> 1946</a:t>
            </a:r>
            <a:endParaRPr lang="sv-SE" sz="2200" dirty="0"/>
          </a:p>
        </p:txBody>
      </p:sp>
      <p:pic>
        <p:nvPicPr>
          <p:cNvPr id="2050" name="Picture 2" descr="C:\Users\Hasan\Desktop\edo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1556792"/>
            <a:ext cx="3491774" cy="4608512"/>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3"/>
          <p:cNvSpPr/>
          <p:nvPr/>
        </p:nvSpPr>
        <p:spPr>
          <a:xfrm>
            <a:off x="683568" y="6340033"/>
            <a:ext cx="7776864" cy="338554"/>
          </a:xfrm>
          <a:prstGeom prst="rect">
            <a:avLst/>
          </a:prstGeom>
        </p:spPr>
        <p:txBody>
          <a:bodyPr wrap="square">
            <a:spAutoFit/>
          </a:bodyPr>
          <a:lstStyle/>
          <a:p>
            <a:pPr algn="ctr"/>
            <a:r>
              <a:rPr lang="sv-SE" sz="1600" i="1" dirty="0" err="1" smtClean="0"/>
              <a:t>More</a:t>
            </a:r>
            <a:r>
              <a:rPr lang="sv-SE" sz="1600" i="1" dirty="0" smtClean="0"/>
              <a:t> info: </a:t>
            </a:r>
            <a:r>
              <a:rPr lang="sv-SE" sz="1600" dirty="0" smtClean="0">
                <a:hlinkClick r:id="rId3"/>
              </a:rPr>
              <a:t>http</a:t>
            </a:r>
            <a:r>
              <a:rPr lang="sv-SE" sz="1600" dirty="0">
                <a:hlinkClick r:id="rId3"/>
              </a:rPr>
              <a:t>://www.saradistribution.com/ladinokurdistan.htm</a:t>
            </a:r>
            <a:endParaRPr lang="sv-SE" sz="1600" dirty="0"/>
          </a:p>
        </p:txBody>
      </p:sp>
    </p:spTree>
    <p:extLst>
      <p:ext uri="{BB962C8B-B14F-4D97-AF65-F5344CB8AC3E}">
        <p14:creationId xmlns:p14="http://schemas.microsoft.com/office/powerpoint/2010/main" val="1394970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p:cNvSpPr>
            <a:spLocks noGrp="1"/>
          </p:cNvSpPr>
          <p:nvPr/>
        </p:nvSpPr>
        <p:spPr>
          <a:xfrm>
            <a:off x="496147" y="-1825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dirty="0" smtClean="0"/>
              <a:t>The Jewish Quarterly Review 1974</a:t>
            </a:r>
            <a:endParaRPr lang="sv-SE" dirty="0"/>
          </a:p>
        </p:txBody>
      </p:sp>
      <p:sp>
        <p:nvSpPr>
          <p:cNvPr id="8" name="Rektangel 4"/>
          <p:cNvSpPr/>
          <p:nvPr/>
        </p:nvSpPr>
        <p:spPr>
          <a:xfrm>
            <a:off x="143508" y="5740224"/>
            <a:ext cx="8856984" cy="1354217"/>
          </a:xfrm>
          <a:prstGeom prst="rect">
            <a:avLst/>
          </a:prstGeom>
        </p:spPr>
        <p:txBody>
          <a:bodyPr wrap="square">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v-SE" sz="1600" dirty="0" smtClean="0"/>
              <a:t>FIRST NAMES, NICK NAMES AND FAMILY NAMES AMONG THE JEWS OF KURDISTAN, by Yona SABAR 1974</a:t>
            </a:r>
            <a:br>
              <a:rPr lang="sv-SE" sz="1600" dirty="0" smtClean="0"/>
            </a:br>
            <a:r>
              <a:rPr lang="sv-SE" sz="1600" dirty="0" smtClean="0"/>
              <a:t/>
            </a:r>
            <a:br>
              <a:rPr lang="sv-SE" sz="1600" dirty="0" smtClean="0"/>
            </a:br>
            <a:r>
              <a:rPr lang="sv-SE" sz="1600" i="1" dirty="0" smtClean="0"/>
              <a:t>More info: </a:t>
            </a:r>
            <a:r>
              <a:rPr lang="en-US" sz="1600" dirty="0" smtClean="0">
                <a:hlinkClick r:id="rId2"/>
              </a:rPr>
              <a:t>http://www.saradistribution.com/jewishquarterlyreview1974.htm</a:t>
            </a:r>
            <a:endParaRPr lang="sv-SE" sz="1600" dirty="0" smtClean="0"/>
          </a:p>
          <a:p>
            <a:pPr algn="ctr"/>
            <a:endParaRPr lang="sv-SE" sz="1600" dirty="0" smtClean="0"/>
          </a:p>
          <a:p>
            <a:pPr algn="ctr"/>
            <a:endParaRPr lang="sv-SE" sz="1600" dirty="0"/>
          </a:p>
        </p:txBody>
      </p:sp>
      <p:pic>
        <p:nvPicPr>
          <p:cNvPr id="9" name="Picture 8" descr="C:\Documents and Settings\XP1\Desktop\TheJewishQuarterly\Jewish_history_kurdistan_sefer_ha_yashar.jpg"/>
          <p:cNvPicPr>
            <a:picLocks noChangeAspect="1" noChangeArrowheads="1"/>
          </p:cNvPicPr>
          <p:nvPr/>
        </p:nvPicPr>
        <p:blipFill>
          <a:blip r:embed="rId3" cstate="print"/>
          <a:srcRect/>
          <a:stretch>
            <a:fillRect/>
          </a:stretch>
        </p:blipFill>
        <p:spPr bwMode="auto">
          <a:xfrm>
            <a:off x="2879812" y="1131712"/>
            <a:ext cx="2967434" cy="4342178"/>
          </a:xfrm>
          <a:prstGeom prst="rect">
            <a:avLst/>
          </a:prstGeom>
          <a:noFill/>
        </p:spPr>
      </p:pic>
    </p:spTree>
    <p:extLst>
      <p:ext uri="{BB962C8B-B14F-4D97-AF65-F5344CB8AC3E}">
        <p14:creationId xmlns:p14="http://schemas.microsoft.com/office/powerpoint/2010/main" val="24952905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Hasan\Desktop\ISRAEL-1297-1299-MNH-ETHNI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8453" y="1412776"/>
            <a:ext cx="2917314" cy="3312368"/>
          </a:xfrm>
          <a:prstGeom prst="rect">
            <a:avLst/>
          </a:prstGeom>
          <a:noFill/>
          <a:extLst>
            <a:ext uri="{909E8E84-426E-40DD-AFC4-6F175D3DCCD1}">
              <a14:hiddenFill xmlns:a14="http://schemas.microsoft.com/office/drawing/2010/main">
                <a:solidFill>
                  <a:srgbClr val="FFFFFF"/>
                </a:solidFill>
              </a14:hiddenFill>
            </a:ext>
          </a:extLst>
        </p:spPr>
      </p:pic>
      <p:sp>
        <p:nvSpPr>
          <p:cNvPr id="5" name="Rubrik 1"/>
          <p:cNvSpPr>
            <a:spLocks noGrp="1"/>
          </p:cNvSpPr>
          <p:nvPr>
            <p:ph type="title"/>
          </p:nvPr>
        </p:nvSpPr>
        <p:spPr>
          <a:xfrm>
            <a:off x="457200" y="274638"/>
            <a:ext cx="8229600" cy="1143000"/>
          </a:xfrm>
        </p:spPr>
        <p:txBody>
          <a:bodyPr>
            <a:normAutofit/>
          </a:bodyPr>
          <a:lstStyle/>
          <a:p>
            <a:r>
              <a:rPr lang="sv-SE" sz="2800" b="1" dirty="0" smtClean="0">
                <a:solidFill>
                  <a:srgbClr val="FF0000"/>
                </a:solidFill>
              </a:rPr>
              <a:t>”</a:t>
            </a:r>
            <a:r>
              <a:rPr lang="sv-SE" sz="2800" b="1" dirty="0" err="1" smtClean="0">
                <a:solidFill>
                  <a:srgbClr val="FF0000"/>
                </a:solidFill>
              </a:rPr>
              <a:t>Traditional</a:t>
            </a:r>
            <a:r>
              <a:rPr lang="sv-SE" sz="2800" b="1" dirty="0" smtClean="0">
                <a:solidFill>
                  <a:srgbClr val="FF0000"/>
                </a:solidFill>
              </a:rPr>
              <a:t> </a:t>
            </a:r>
            <a:r>
              <a:rPr lang="sv-SE" sz="2800" b="1" dirty="0" err="1" smtClean="0">
                <a:solidFill>
                  <a:srgbClr val="FF0000"/>
                </a:solidFill>
              </a:rPr>
              <a:t>Costume</a:t>
            </a:r>
            <a:r>
              <a:rPr lang="sv-SE" sz="2800" b="1" dirty="0" smtClean="0">
                <a:solidFill>
                  <a:srgbClr val="FF0000"/>
                </a:solidFill>
              </a:rPr>
              <a:t> o </a:t>
            </a:r>
            <a:r>
              <a:rPr lang="sv-SE" sz="2800" b="1" dirty="0" err="1" smtClean="0">
                <a:solidFill>
                  <a:srgbClr val="FF0000"/>
                </a:solidFill>
              </a:rPr>
              <a:t>Jewish</a:t>
            </a:r>
            <a:r>
              <a:rPr lang="sv-SE" sz="2800" b="1" dirty="0" smtClean="0">
                <a:solidFill>
                  <a:srgbClr val="FF0000"/>
                </a:solidFill>
              </a:rPr>
              <a:t> Man/Kurdistan”</a:t>
            </a:r>
            <a:endParaRPr lang="sv-SE" sz="2800" dirty="0">
              <a:solidFill>
                <a:srgbClr val="FF0000"/>
              </a:solidFill>
            </a:endParaRPr>
          </a:p>
        </p:txBody>
      </p:sp>
      <p:sp>
        <p:nvSpPr>
          <p:cNvPr id="6" name="Rektangel 5"/>
          <p:cNvSpPr/>
          <p:nvPr/>
        </p:nvSpPr>
        <p:spPr>
          <a:xfrm>
            <a:off x="467544" y="4941168"/>
            <a:ext cx="7848872" cy="646331"/>
          </a:xfrm>
          <a:prstGeom prst="rect">
            <a:avLst/>
          </a:prstGeom>
        </p:spPr>
        <p:txBody>
          <a:bodyPr wrap="square">
            <a:spAutoFit/>
          </a:bodyPr>
          <a:lstStyle/>
          <a:p>
            <a:pPr algn="ctr"/>
            <a:r>
              <a:rPr lang="sv-SE" b="1" dirty="0" smtClean="0"/>
              <a:t>STAMP: ISRAEL </a:t>
            </a:r>
            <a:r>
              <a:rPr lang="sv-SE" b="1" dirty="0"/>
              <a:t>1297-1299 MNH ETHNIC COSTUMES Kurdistan</a:t>
            </a:r>
          </a:p>
          <a:p>
            <a:pPr algn="ctr"/>
            <a:r>
              <a:rPr lang="sv-SE" dirty="0" err="1"/>
              <a:t>Traditional</a:t>
            </a:r>
            <a:r>
              <a:rPr lang="sv-SE" dirty="0"/>
              <a:t> </a:t>
            </a:r>
            <a:r>
              <a:rPr lang="sv-SE" dirty="0" err="1"/>
              <a:t>costume</a:t>
            </a:r>
            <a:r>
              <a:rPr lang="sv-SE" dirty="0"/>
              <a:t> </a:t>
            </a:r>
            <a:r>
              <a:rPr lang="sv-SE" dirty="0" err="1"/>
              <a:t>of</a:t>
            </a:r>
            <a:r>
              <a:rPr lang="sv-SE" dirty="0"/>
              <a:t> a </a:t>
            </a:r>
            <a:r>
              <a:rPr lang="sv-SE" dirty="0" err="1"/>
              <a:t>Jewish</a:t>
            </a:r>
            <a:r>
              <a:rPr lang="sv-SE" dirty="0"/>
              <a:t> Man/ KURDISTAN</a:t>
            </a:r>
          </a:p>
        </p:txBody>
      </p:sp>
      <p:sp>
        <p:nvSpPr>
          <p:cNvPr id="7" name="Rektangel 6"/>
          <p:cNvSpPr/>
          <p:nvPr/>
        </p:nvSpPr>
        <p:spPr>
          <a:xfrm>
            <a:off x="755576" y="6087050"/>
            <a:ext cx="7272808" cy="338554"/>
          </a:xfrm>
          <a:prstGeom prst="rect">
            <a:avLst/>
          </a:prstGeom>
        </p:spPr>
        <p:txBody>
          <a:bodyPr wrap="square">
            <a:spAutoFit/>
          </a:bodyPr>
          <a:lstStyle/>
          <a:p>
            <a:pPr algn="ctr"/>
            <a:r>
              <a:rPr lang="sv-SE" sz="1600" i="1" dirty="0" err="1" smtClean="0"/>
              <a:t>More</a:t>
            </a:r>
            <a:r>
              <a:rPr lang="sv-SE" sz="1600" i="1" dirty="0" smtClean="0"/>
              <a:t> info: </a:t>
            </a:r>
            <a:r>
              <a:rPr lang="sv-SE" sz="1600" dirty="0" smtClean="0">
                <a:hlinkClick r:id="rId3"/>
              </a:rPr>
              <a:t>http</a:t>
            </a:r>
            <a:r>
              <a:rPr lang="sv-SE" sz="1600" dirty="0">
                <a:hlinkClick r:id="rId3"/>
              </a:rPr>
              <a:t>://www.saradistribution.com/stampsaboutkurdsandkurdistan.htm</a:t>
            </a:r>
            <a:endParaRPr lang="sv-SE" sz="1600" dirty="0"/>
          </a:p>
        </p:txBody>
      </p:sp>
    </p:spTree>
    <p:extLst>
      <p:ext uri="{BB962C8B-B14F-4D97-AF65-F5344CB8AC3E}">
        <p14:creationId xmlns:p14="http://schemas.microsoft.com/office/powerpoint/2010/main" val="18945040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Hasan\Desktop\ISRAEL-1297-1299-MNH-ETHNI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2188" y="332656"/>
            <a:ext cx="5454108"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8947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2699792" y="476672"/>
            <a:ext cx="3600400" cy="707886"/>
          </a:xfrm>
          <a:prstGeom prst="rect">
            <a:avLst/>
          </a:prstGeom>
        </p:spPr>
        <p:txBody>
          <a:bodyPr wrap="square">
            <a:spAutoFit/>
          </a:bodyPr>
          <a:lstStyle/>
          <a:p>
            <a:pPr algn="ctr"/>
            <a:r>
              <a:rPr lang="sv-SE" sz="4000" dirty="0" smtClean="0">
                <a:solidFill>
                  <a:srgbClr val="FF0000"/>
                </a:solidFill>
              </a:rPr>
              <a:t>HANTVERK</a:t>
            </a:r>
            <a:endParaRPr lang="sv-SE" sz="3200" dirty="0"/>
          </a:p>
        </p:txBody>
      </p:sp>
      <p:pic>
        <p:nvPicPr>
          <p:cNvPr id="1027" name="Picture 3" descr="C:\Users\Hasan\Desktop\kurdiskt-hantve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085975"/>
            <a:ext cx="3810000" cy="25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1398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2662214" y="162079"/>
            <a:ext cx="3600400" cy="707886"/>
          </a:xfrm>
          <a:prstGeom prst="rect">
            <a:avLst/>
          </a:prstGeom>
        </p:spPr>
        <p:txBody>
          <a:bodyPr wrap="square">
            <a:spAutoFit/>
          </a:bodyPr>
          <a:lstStyle/>
          <a:p>
            <a:pPr algn="ctr"/>
            <a:r>
              <a:rPr lang="sv-SE" sz="4000" dirty="0" smtClean="0">
                <a:solidFill>
                  <a:srgbClr val="FF0000"/>
                </a:solidFill>
              </a:rPr>
              <a:t>TEBRICKA</a:t>
            </a:r>
            <a:endParaRPr lang="sv-SE" sz="3200" dirty="0"/>
          </a:p>
        </p:txBody>
      </p:sp>
      <p:pic>
        <p:nvPicPr>
          <p:cNvPr id="1026" name="Picture 2" descr="C:\Users\Hasan\Desktop\shamaran-bric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2820" y="1311424"/>
            <a:ext cx="4819188" cy="4749130"/>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1043608" y="6266036"/>
            <a:ext cx="7194346" cy="307777"/>
          </a:xfrm>
          <a:prstGeom prst="rect">
            <a:avLst/>
          </a:prstGeom>
        </p:spPr>
        <p:txBody>
          <a:bodyPr wrap="square">
            <a:spAutoFit/>
          </a:bodyPr>
          <a:lstStyle/>
          <a:p>
            <a:pPr algn="ctr"/>
            <a:r>
              <a:rPr lang="sv-SE" sz="1400" dirty="0">
                <a:hlinkClick r:id="rId3"/>
              </a:rPr>
              <a:t>http://www.saradistribution.com/shamaranKurdishFolkTaleMotives.htm</a:t>
            </a:r>
            <a:endParaRPr lang="sv-SE" sz="1400" dirty="0"/>
          </a:p>
        </p:txBody>
      </p:sp>
    </p:spTree>
    <p:extLst>
      <p:ext uri="{BB962C8B-B14F-4D97-AF65-F5344CB8AC3E}">
        <p14:creationId xmlns:p14="http://schemas.microsoft.com/office/powerpoint/2010/main" val="9072896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solidFill>
                  <a:srgbClr val="FF0000"/>
                </a:solidFill>
              </a:rPr>
              <a:t>AMULETT</a:t>
            </a:r>
            <a:endParaRPr lang="sv-SE" dirty="0">
              <a:solidFill>
                <a:srgbClr val="FF0000"/>
              </a:solidFill>
            </a:endParaRPr>
          </a:p>
        </p:txBody>
      </p:sp>
      <p:pic>
        <p:nvPicPr>
          <p:cNvPr id="7170" name="Picture 2" descr="C:\Users\Hasan\Desktop\JUDAICA\talism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1484784"/>
            <a:ext cx="3448050" cy="3371850"/>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3"/>
          <p:cNvSpPr/>
          <p:nvPr/>
        </p:nvSpPr>
        <p:spPr>
          <a:xfrm>
            <a:off x="1043608" y="4859868"/>
            <a:ext cx="6984776" cy="369332"/>
          </a:xfrm>
          <a:prstGeom prst="rect">
            <a:avLst/>
          </a:prstGeom>
        </p:spPr>
        <p:txBody>
          <a:bodyPr wrap="square">
            <a:spAutoFit/>
          </a:bodyPr>
          <a:lstStyle/>
          <a:p>
            <a:r>
              <a:rPr lang="en-US" b="1" dirty="0" smtClean="0"/>
              <a:t>1900-tals</a:t>
            </a:r>
            <a:r>
              <a:rPr lang="sv-SE" dirty="0" smtClean="0"/>
              <a:t> </a:t>
            </a:r>
            <a:r>
              <a:rPr lang="en-US" b="1" dirty="0" err="1" smtClean="0"/>
              <a:t>antik</a:t>
            </a:r>
            <a:r>
              <a:rPr lang="en-US" b="1" dirty="0" smtClean="0"/>
              <a:t> </a:t>
            </a:r>
            <a:r>
              <a:rPr lang="en-US" b="1" dirty="0" err="1" smtClean="0"/>
              <a:t>kurdisk-judisk</a:t>
            </a:r>
            <a:r>
              <a:rPr lang="en-US" b="1" dirty="0" smtClean="0"/>
              <a:t> silver talisman </a:t>
            </a:r>
            <a:r>
              <a:rPr lang="en-US" b="1" dirty="0" err="1" smtClean="0"/>
              <a:t>amulett</a:t>
            </a:r>
            <a:r>
              <a:rPr lang="en-US" b="1" dirty="0" smtClean="0"/>
              <a:t> – </a:t>
            </a:r>
            <a:r>
              <a:rPr lang="en-US" b="1" dirty="0" err="1" smtClean="0"/>
              <a:t>från</a:t>
            </a:r>
            <a:r>
              <a:rPr lang="en-US" b="1" dirty="0" smtClean="0"/>
              <a:t> Kurdistan </a:t>
            </a:r>
            <a:endParaRPr lang="sv-SE" dirty="0"/>
          </a:p>
        </p:txBody>
      </p:sp>
      <p:sp>
        <p:nvSpPr>
          <p:cNvPr id="5" name="Rektangel 4"/>
          <p:cNvSpPr/>
          <p:nvPr/>
        </p:nvSpPr>
        <p:spPr>
          <a:xfrm>
            <a:off x="1403648" y="5517232"/>
            <a:ext cx="6408711" cy="338554"/>
          </a:xfrm>
          <a:prstGeom prst="rect">
            <a:avLst/>
          </a:prstGeom>
        </p:spPr>
        <p:txBody>
          <a:bodyPr wrap="square">
            <a:spAutoFit/>
          </a:bodyPr>
          <a:lstStyle/>
          <a:p>
            <a:pPr algn="ctr"/>
            <a:r>
              <a:rPr lang="sv-SE" sz="1600" i="1" dirty="0" err="1" smtClean="0"/>
              <a:t>More</a:t>
            </a:r>
            <a:r>
              <a:rPr lang="sv-SE" sz="1600" i="1" dirty="0" smtClean="0"/>
              <a:t> info: </a:t>
            </a:r>
            <a:r>
              <a:rPr lang="sv-SE" sz="1600" dirty="0" smtClean="0">
                <a:hlinkClick r:id="rId3"/>
              </a:rPr>
              <a:t>http</a:t>
            </a:r>
            <a:r>
              <a:rPr lang="sv-SE" sz="1600" dirty="0">
                <a:hlinkClick r:id="rId3"/>
              </a:rPr>
              <a:t>://www.saradistribution.com/kurdishjudaica.htm</a:t>
            </a:r>
            <a:endParaRPr lang="sv-SE" sz="1600" dirty="0"/>
          </a:p>
        </p:txBody>
      </p:sp>
    </p:spTree>
    <p:extLst>
      <p:ext uri="{BB962C8B-B14F-4D97-AF65-F5344CB8AC3E}">
        <p14:creationId xmlns:p14="http://schemas.microsoft.com/office/powerpoint/2010/main" val="3785952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san\Desktop\Föreningen för Kurder och Invandrare fran Orienten, Haif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5870" y="1772816"/>
            <a:ext cx="2883195" cy="2448272"/>
          </a:xfrm>
          <a:prstGeom prst="rect">
            <a:avLst/>
          </a:prstGeom>
          <a:noFill/>
          <a:extLst>
            <a:ext uri="{909E8E84-426E-40DD-AFC4-6F175D3DCCD1}">
              <a14:hiddenFill xmlns:a14="http://schemas.microsoft.com/office/drawing/2010/main">
                <a:solidFill>
                  <a:srgbClr val="FFFFFF"/>
                </a:solidFill>
              </a14:hiddenFill>
            </a:ext>
          </a:extLst>
        </p:spPr>
      </p:pic>
      <p:sp>
        <p:nvSpPr>
          <p:cNvPr id="5" name="Rubrik 1"/>
          <p:cNvSpPr>
            <a:spLocks noGrp="1"/>
          </p:cNvSpPr>
          <p:nvPr>
            <p:ph type="title"/>
          </p:nvPr>
        </p:nvSpPr>
        <p:spPr>
          <a:xfrm>
            <a:off x="457200" y="274638"/>
            <a:ext cx="8229600" cy="1143000"/>
          </a:xfrm>
        </p:spPr>
        <p:txBody>
          <a:bodyPr/>
          <a:lstStyle/>
          <a:p>
            <a:r>
              <a:rPr lang="sv-SE" b="1" dirty="0" smtClean="0">
                <a:solidFill>
                  <a:srgbClr val="FF0000"/>
                </a:solidFill>
              </a:rPr>
              <a:t>BREV</a:t>
            </a:r>
            <a:endParaRPr lang="sv-SE" dirty="0">
              <a:solidFill>
                <a:srgbClr val="FF0000"/>
              </a:solidFill>
            </a:endParaRPr>
          </a:p>
        </p:txBody>
      </p:sp>
      <p:sp>
        <p:nvSpPr>
          <p:cNvPr id="6" name="Rektangel 5"/>
          <p:cNvSpPr/>
          <p:nvPr/>
        </p:nvSpPr>
        <p:spPr>
          <a:xfrm>
            <a:off x="1043608" y="4859868"/>
            <a:ext cx="6984776" cy="646331"/>
          </a:xfrm>
          <a:prstGeom prst="rect">
            <a:avLst/>
          </a:prstGeom>
        </p:spPr>
        <p:txBody>
          <a:bodyPr wrap="square">
            <a:spAutoFit/>
          </a:bodyPr>
          <a:lstStyle/>
          <a:p>
            <a:r>
              <a:rPr lang="sv-SE" dirty="0" smtClean="0"/>
              <a:t>Föreningen </a:t>
            </a:r>
            <a:r>
              <a:rPr lang="sv-SE" dirty="0"/>
              <a:t>för kurder och Invandrare från </a:t>
            </a:r>
            <a:r>
              <a:rPr lang="sv-SE" dirty="0" smtClean="0"/>
              <a:t>Orienten, Haifa 1960 </a:t>
            </a:r>
            <a:r>
              <a:rPr lang="sv-SE" dirty="0"/>
              <a:t>/ </a:t>
            </a:r>
            <a:r>
              <a:rPr lang="sv-SE" dirty="0" smtClean="0"/>
              <a:t/>
            </a:r>
            <a:br>
              <a:rPr lang="sv-SE" dirty="0" smtClean="0"/>
            </a:br>
            <a:r>
              <a:rPr lang="sv-SE" dirty="0" smtClean="0"/>
              <a:t>/ The </a:t>
            </a:r>
            <a:r>
              <a:rPr lang="sv-SE" dirty="0"/>
              <a:t>Association For Kurds and Immigrants From The Orient, in Haifa </a:t>
            </a:r>
          </a:p>
        </p:txBody>
      </p:sp>
    </p:spTree>
    <p:extLst>
      <p:ext uri="{BB962C8B-B14F-4D97-AF65-F5344CB8AC3E}">
        <p14:creationId xmlns:p14="http://schemas.microsoft.com/office/powerpoint/2010/main" val="3152725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Hasan\Desktop\FemmeKurde_1890_Israel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188640"/>
            <a:ext cx="4591050" cy="6172200"/>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3"/>
          <p:cNvSpPr/>
          <p:nvPr/>
        </p:nvSpPr>
        <p:spPr>
          <a:xfrm>
            <a:off x="395536" y="6474822"/>
            <a:ext cx="8748463" cy="338554"/>
          </a:xfrm>
          <a:prstGeom prst="rect">
            <a:avLst/>
          </a:prstGeom>
        </p:spPr>
        <p:txBody>
          <a:bodyPr wrap="square">
            <a:spAutoFit/>
          </a:bodyPr>
          <a:lstStyle/>
          <a:p>
            <a:pPr algn="ctr"/>
            <a:r>
              <a:rPr lang="en-US" sz="1600" b="1" dirty="0" smtClean="0">
                <a:hlinkClick r:id="rId3"/>
              </a:rPr>
              <a:t>KURDISH </a:t>
            </a:r>
            <a:r>
              <a:rPr lang="en-US" sz="1600" b="1" dirty="0">
                <a:hlinkClick r:id="rId3"/>
              </a:rPr>
              <a:t>WOMAN IN THE BEAUTIFUL TRADITIONAL SILK DRESS </a:t>
            </a:r>
            <a:r>
              <a:rPr lang="en-US" sz="1600" b="1" dirty="0" smtClean="0">
                <a:hlinkClick r:id="rId3"/>
              </a:rPr>
              <a:t>1890</a:t>
            </a:r>
            <a:r>
              <a:rPr lang="en-US" sz="1600" dirty="0" smtClean="0"/>
              <a:t>  </a:t>
            </a:r>
            <a:endParaRPr lang="sv-SE" sz="1600" dirty="0"/>
          </a:p>
        </p:txBody>
      </p:sp>
      <p:sp>
        <p:nvSpPr>
          <p:cNvPr id="5" name="Rektangel 4"/>
          <p:cNvSpPr/>
          <p:nvPr/>
        </p:nvSpPr>
        <p:spPr>
          <a:xfrm>
            <a:off x="6570" y="404664"/>
            <a:ext cx="2549206" cy="1077218"/>
          </a:xfrm>
          <a:prstGeom prst="rect">
            <a:avLst/>
          </a:prstGeom>
        </p:spPr>
        <p:txBody>
          <a:bodyPr wrap="square">
            <a:spAutoFit/>
          </a:bodyPr>
          <a:lstStyle/>
          <a:p>
            <a:pPr algn="ctr"/>
            <a:r>
              <a:rPr lang="sv-SE" sz="1600" dirty="0" smtClean="0"/>
              <a:t>KURDISK KVINNA</a:t>
            </a:r>
            <a:br>
              <a:rPr lang="sv-SE" sz="1600" dirty="0" smtClean="0"/>
            </a:br>
            <a:r>
              <a:rPr lang="sv-SE" sz="1600" dirty="0" smtClean="0"/>
              <a:t>med Taurus Huvud</a:t>
            </a:r>
            <a:br>
              <a:rPr lang="sv-SE" sz="1600" dirty="0" smtClean="0"/>
            </a:br>
            <a:r>
              <a:rPr lang="sv-SE" sz="1600" dirty="0" smtClean="0"/>
              <a:t/>
            </a:r>
            <a:br>
              <a:rPr lang="sv-SE" sz="1600" dirty="0" smtClean="0"/>
            </a:br>
            <a:r>
              <a:rPr lang="sv-SE" sz="1600" b="1" dirty="0" smtClean="0">
                <a:solidFill>
                  <a:srgbClr val="FF0000"/>
                </a:solidFill>
              </a:rPr>
              <a:t>Vykort</a:t>
            </a:r>
            <a:r>
              <a:rPr lang="sv-SE" sz="1600" dirty="0" smtClean="0"/>
              <a:t> från Israel, 1970</a:t>
            </a:r>
            <a:endParaRPr lang="sv-SE" sz="1600" dirty="0"/>
          </a:p>
        </p:txBody>
      </p:sp>
    </p:spTree>
    <p:extLst>
      <p:ext uri="{BB962C8B-B14F-4D97-AF65-F5344CB8AC3E}">
        <p14:creationId xmlns:p14="http://schemas.microsoft.com/office/powerpoint/2010/main" val="314470732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Hasan\Desktop\keskusoruz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4129" y="2829669"/>
            <a:ext cx="2371725" cy="1895475"/>
          </a:xfrm>
          <a:prstGeom prst="rect">
            <a:avLst/>
          </a:prstGeom>
          <a:noFill/>
          <a:extLst>
            <a:ext uri="{909E8E84-426E-40DD-AFC4-6F175D3DCCD1}">
              <a14:hiddenFill xmlns:a14="http://schemas.microsoft.com/office/drawing/2010/main">
                <a:solidFill>
                  <a:srgbClr val="FFFFFF"/>
                </a:solidFill>
              </a14:hiddenFill>
            </a:ext>
          </a:extLst>
        </p:spPr>
      </p:pic>
      <p:sp>
        <p:nvSpPr>
          <p:cNvPr id="6" name="Rektangel 5"/>
          <p:cNvSpPr/>
          <p:nvPr/>
        </p:nvSpPr>
        <p:spPr>
          <a:xfrm>
            <a:off x="2699792" y="1317501"/>
            <a:ext cx="3600400" cy="1323439"/>
          </a:xfrm>
          <a:prstGeom prst="rect">
            <a:avLst/>
          </a:prstGeom>
        </p:spPr>
        <p:txBody>
          <a:bodyPr wrap="square">
            <a:spAutoFit/>
          </a:bodyPr>
          <a:lstStyle/>
          <a:p>
            <a:pPr algn="ctr"/>
            <a:r>
              <a:rPr lang="sv-SE" sz="4000" dirty="0" smtClean="0">
                <a:solidFill>
                  <a:srgbClr val="FF0000"/>
                </a:solidFill>
              </a:rPr>
              <a:t>KURDISK MUSIK FRÅN ISRAEL</a:t>
            </a:r>
            <a:endParaRPr lang="sv-SE" sz="3200" dirty="0"/>
          </a:p>
        </p:txBody>
      </p:sp>
    </p:spTree>
    <p:extLst>
      <p:ext uri="{BB962C8B-B14F-4D97-AF65-F5344CB8AC3E}">
        <p14:creationId xmlns:p14="http://schemas.microsoft.com/office/powerpoint/2010/main" val="2401529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Monter för gamla kurdiska tidskrifter</a:t>
            </a:r>
            <a:endParaRPr lang="sv-SE" dirty="0"/>
          </a:p>
        </p:txBody>
      </p:sp>
      <p:sp>
        <p:nvSpPr>
          <p:cNvPr id="3" name="Platshållare för innehåll 2"/>
          <p:cNvSpPr>
            <a:spLocks noGrp="1"/>
          </p:cNvSpPr>
          <p:nvPr>
            <p:ph idx="1"/>
          </p:nvPr>
        </p:nvSpPr>
        <p:spPr/>
        <p:txBody>
          <a:bodyPr/>
          <a:lstStyle/>
          <a:p>
            <a:endParaRPr lang="sv-SE" dirty="0"/>
          </a:p>
        </p:txBody>
      </p:sp>
      <p:pic>
        <p:nvPicPr>
          <p:cNvPr id="1026" name="Picture 2" descr="C:\Users\Hp\Desktop\monter-1-kurdish-pld-journa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628800"/>
            <a:ext cx="3579539" cy="4780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2416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Hasan\Desktop\gazalgaz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9084" y="908720"/>
            <a:ext cx="6192688" cy="5315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8562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Hasan\Desktop\zadik_Zekeri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9124" y="620688"/>
            <a:ext cx="5472608" cy="5820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8939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Hasan\Desktop\avramrc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973" y="692696"/>
            <a:ext cx="7872875"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6415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Hasan\Desktop\jewsofKurdistan_zakho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764704"/>
            <a:ext cx="6310080" cy="5567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6750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Hasan\Desktop\ITZIK_KALA_ANA_KURDI Israeli_Mizrahi_KurdA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72498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asan\Desktop\jewish-kur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3830" y="2348880"/>
            <a:ext cx="3114675" cy="3009900"/>
          </a:xfrm>
          <a:prstGeom prst="rect">
            <a:avLst/>
          </a:prstGeom>
          <a:noFill/>
          <a:extLst>
            <a:ext uri="{909E8E84-426E-40DD-AFC4-6F175D3DCCD1}">
              <a14:hiddenFill xmlns:a14="http://schemas.microsoft.com/office/drawing/2010/main">
                <a:solidFill>
                  <a:srgbClr val="FFFFFF"/>
                </a:solidFill>
              </a14:hiddenFill>
            </a:ext>
          </a:extLst>
        </p:spPr>
      </p:pic>
      <p:sp>
        <p:nvSpPr>
          <p:cNvPr id="5" name="Rektangel 4"/>
          <p:cNvSpPr/>
          <p:nvPr/>
        </p:nvSpPr>
        <p:spPr>
          <a:xfrm>
            <a:off x="1115616" y="6021288"/>
            <a:ext cx="6912768" cy="369332"/>
          </a:xfrm>
          <a:prstGeom prst="rect">
            <a:avLst/>
          </a:prstGeom>
        </p:spPr>
        <p:txBody>
          <a:bodyPr wrap="square">
            <a:spAutoFit/>
          </a:bodyPr>
          <a:lstStyle/>
          <a:p>
            <a:pPr algn="ctr"/>
            <a:r>
              <a:rPr lang="sv-SE" dirty="0"/>
              <a:t>http://www.saradistribution.com/kurdistanijews_judaism.htm</a:t>
            </a:r>
          </a:p>
        </p:txBody>
      </p:sp>
      <p:sp>
        <p:nvSpPr>
          <p:cNvPr id="6" name="Rubrik 1"/>
          <p:cNvSpPr>
            <a:spLocks noGrp="1"/>
          </p:cNvSpPr>
          <p:nvPr>
            <p:ph type="title"/>
          </p:nvPr>
        </p:nvSpPr>
        <p:spPr>
          <a:xfrm>
            <a:off x="323528" y="274638"/>
            <a:ext cx="8640960" cy="1143000"/>
          </a:xfrm>
        </p:spPr>
        <p:txBody>
          <a:bodyPr>
            <a:normAutofit/>
          </a:bodyPr>
          <a:lstStyle/>
          <a:p>
            <a:r>
              <a:rPr lang="sv-SE" dirty="0" smtClean="0">
                <a:solidFill>
                  <a:srgbClr val="FF0000"/>
                </a:solidFill>
              </a:rPr>
              <a:t>KURDISTANS JUDAR I ISRAEL</a:t>
            </a:r>
            <a:endParaRPr lang="sv-SE" dirty="0">
              <a:solidFill>
                <a:srgbClr val="FF0000"/>
              </a:solidFill>
            </a:endParaRPr>
          </a:p>
        </p:txBody>
      </p:sp>
    </p:spTree>
    <p:extLst>
      <p:ext uri="{BB962C8B-B14F-4D97-AF65-F5344CB8AC3E}">
        <p14:creationId xmlns:p14="http://schemas.microsoft.com/office/powerpoint/2010/main" val="30423179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asan\Desktop\kurdish-jew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1403485"/>
            <a:ext cx="2952328" cy="4721537"/>
          </a:xfrm>
          <a:prstGeom prst="rect">
            <a:avLst/>
          </a:prstGeom>
          <a:noFill/>
          <a:extLst>
            <a:ext uri="{909E8E84-426E-40DD-AFC4-6F175D3DCCD1}">
              <a14:hiddenFill xmlns:a14="http://schemas.microsoft.com/office/drawing/2010/main">
                <a:solidFill>
                  <a:srgbClr val="FFFFFF"/>
                </a:solidFill>
              </a14:hiddenFill>
            </a:ext>
          </a:extLst>
        </p:spPr>
      </p:pic>
      <p:sp>
        <p:nvSpPr>
          <p:cNvPr id="5" name="Rektangel 4"/>
          <p:cNvSpPr/>
          <p:nvPr/>
        </p:nvSpPr>
        <p:spPr>
          <a:xfrm>
            <a:off x="1115616" y="6221900"/>
            <a:ext cx="6912768" cy="369332"/>
          </a:xfrm>
          <a:prstGeom prst="rect">
            <a:avLst/>
          </a:prstGeom>
        </p:spPr>
        <p:txBody>
          <a:bodyPr wrap="square">
            <a:spAutoFit/>
          </a:bodyPr>
          <a:lstStyle/>
          <a:p>
            <a:pPr algn="ctr"/>
            <a:r>
              <a:rPr lang="sv-SE" dirty="0"/>
              <a:t>http://www.saradistribution.com/kurdistanijews_judaism.htm</a:t>
            </a:r>
          </a:p>
        </p:txBody>
      </p:sp>
      <p:sp>
        <p:nvSpPr>
          <p:cNvPr id="7" name="Rubrik 1"/>
          <p:cNvSpPr>
            <a:spLocks noGrp="1"/>
          </p:cNvSpPr>
          <p:nvPr>
            <p:ph type="title"/>
          </p:nvPr>
        </p:nvSpPr>
        <p:spPr>
          <a:xfrm>
            <a:off x="323528" y="274638"/>
            <a:ext cx="8640960" cy="1143000"/>
          </a:xfrm>
        </p:spPr>
        <p:txBody>
          <a:bodyPr>
            <a:normAutofit/>
          </a:bodyPr>
          <a:lstStyle/>
          <a:p>
            <a:r>
              <a:rPr lang="sv-SE" dirty="0">
                <a:solidFill>
                  <a:srgbClr val="FF0000"/>
                </a:solidFill>
              </a:rPr>
              <a:t>KURDISTANS JUDAR I ISRAEL</a:t>
            </a:r>
          </a:p>
        </p:txBody>
      </p:sp>
    </p:spTree>
    <p:extLst>
      <p:ext uri="{BB962C8B-B14F-4D97-AF65-F5344CB8AC3E}">
        <p14:creationId xmlns:p14="http://schemas.microsoft.com/office/powerpoint/2010/main" val="2226483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sz="3600" dirty="0" smtClean="0"/>
              <a:t>HITACHDUTH</a:t>
            </a:r>
            <a:br>
              <a:rPr lang="sv-SE" sz="3600" dirty="0" smtClean="0"/>
            </a:br>
            <a:r>
              <a:rPr lang="sv-SE" sz="3600" dirty="0" smtClean="0"/>
              <a:t>KURDISTAN JERUSALEM </a:t>
            </a:r>
            <a:r>
              <a:rPr lang="sv-SE" sz="3600" dirty="0"/>
              <a:t>1944</a:t>
            </a:r>
          </a:p>
        </p:txBody>
      </p:sp>
      <p:sp>
        <p:nvSpPr>
          <p:cNvPr id="3" name="Platshållare för innehåll 2"/>
          <p:cNvSpPr>
            <a:spLocks noGrp="1"/>
          </p:cNvSpPr>
          <p:nvPr>
            <p:ph idx="1"/>
          </p:nvPr>
        </p:nvSpPr>
        <p:spPr>
          <a:xfrm>
            <a:off x="457200" y="1600200"/>
            <a:ext cx="8229600" cy="5141168"/>
          </a:xfrm>
        </p:spPr>
        <p:txBody>
          <a:bodyPr>
            <a:normAutofit/>
          </a:bodyPr>
          <a:lstStyle/>
          <a:p>
            <a:endParaRPr lang="sv-SE" dirty="0" smtClean="0"/>
          </a:p>
          <a:p>
            <a:endParaRPr lang="sv-SE" dirty="0"/>
          </a:p>
          <a:p>
            <a:endParaRPr lang="sv-SE" dirty="0" smtClean="0"/>
          </a:p>
          <a:p>
            <a:endParaRPr lang="sv-SE" dirty="0"/>
          </a:p>
          <a:p>
            <a:endParaRPr lang="sv-SE" dirty="0" smtClean="0"/>
          </a:p>
          <a:p>
            <a:endParaRPr lang="sv-SE" dirty="0"/>
          </a:p>
          <a:p>
            <a:endParaRPr lang="sv-SE" dirty="0" smtClean="0"/>
          </a:p>
          <a:p>
            <a:endParaRPr lang="sv-SE" sz="1700" dirty="0" smtClean="0"/>
          </a:p>
          <a:p>
            <a:pPr marL="914400" lvl="2" indent="0">
              <a:buNone/>
            </a:pPr>
            <a:r>
              <a:rPr lang="sv-SE" sz="2000" dirty="0" smtClean="0"/>
              <a:t>KURDISH JUDAICA</a:t>
            </a:r>
            <a:r>
              <a:rPr lang="sv-SE" sz="900" dirty="0" smtClean="0"/>
              <a:t/>
            </a:r>
            <a:br>
              <a:rPr lang="sv-SE" sz="900" dirty="0" smtClean="0"/>
            </a:br>
            <a:r>
              <a:rPr lang="sv-SE" sz="1400" dirty="0" smtClean="0">
                <a:hlinkClick r:id="rId2"/>
              </a:rPr>
              <a:t>http</a:t>
            </a:r>
            <a:r>
              <a:rPr lang="sv-SE" sz="1400" dirty="0">
                <a:hlinkClick r:id="rId2"/>
              </a:rPr>
              <a:t>://www.saradistribution.com/kurdishjudaica.htm</a:t>
            </a:r>
            <a:endParaRPr lang="sv-SE" sz="1400" dirty="0"/>
          </a:p>
        </p:txBody>
      </p:sp>
      <p:pic>
        <p:nvPicPr>
          <p:cNvPr id="3074" name="Picture 2" descr="C:\Users\Hp\Desktop\JerusalemKurdistanKurdishJewsLetter1940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1628800"/>
            <a:ext cx="6048672"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6932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en-US" sz="3600" dirty="0" smtClean="0"/>
              <a:t/>
            </a:r>
            <a:br>
              <a:rPr lang="en-US" sz="3600" dirty="0" smtClean="0"/>
            </a:br>
            <a:r>
              <a:rPr lang="en-US" sz="3600" dirty="0" smtClean="0"/>
              <a:t>The </a:t>
            </a:r>
            <a:r>
              <a:rPr lang="en-US" sz="3600" dirty="0"/>
              <a:t>Jews of Kurdistan A Hundred Years Ago</a:t>
            </a:r>
            <a:br>
              <a:rPr lang="en-US" sz="3600" dirty="0"/>
            </a:br>
            <a:r>
              <a:rPr lang="en-US" sz="3600" i="1" dirty="0"/>
              <a:t>By</a:t>
            </a:r>
            <a:r>
              <a:rPr lang="en-US" sz="3600" dirty="0"/>
              <a:t> Walter J. </a:t>
            </a:r>
            <a:r>
              <a:rPr lang="en-US" sz="3600" dirty="0" err="1"/>
              <a:t>Fischel</a:t>
            </a:r>
            <a:r>
              <a:rPr lang="en-US" sz="3600" dirty="0"/>
              <a:t> 1944</a:t>
            </a:r>
            <a:r>
              <a:rPr lang="en-US" dirty="0"/>
              <a:t/>
            </a:r>
            <a:br>
              <a:rPr lang="en-US" dirty="0"/>
            </a:br>
            <a:endParaRPr lang="sv-SE" dirty="0"/>
          </a:p>
        </p:txBody>
      </p:sp>
      <p:sp>
        <p:nvSpPr>
          <p:cNvPr id="3" name="Platshållare för innehåll 2"/>
          <p:cNvSpPr>
            <a:spLocks noGrp="1"/>
          </p:cNvSpPr>
          <p:nvPr>
            <p:ph idx="1"/>
          </p:nvPr>
        </p:nvSpPr>
        <p:spPr/>
        <p:txBody>
          <a:bodyPr/>
          <a:lstStyle/>
          <a:p>
            <a:pPr lvl="8"/>
            <a:endParaRPr lang="sv-SE" dirty="0"/>
          </a:p>
        </p:txBody>
      </p:sp>
      <p:pic>
        <p:nvPicPr>
          <p:cNvPr id="4098" name="Picture 2" descr="C:\Users\Hp\Desktop\The-Jews-of-Kurdistan-A-Hundred-Years-agoByWalter-J.Fischel19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3512790" cy="5208851"/>
          </a:xfrm>
          <a:prstGeom prst="rect">
            <a:avLst/>
          </a:prstGeom>
          <a:noFill/>
          <a:extLst>
            <a:ext uri="{909E8E84-426E-40DD-AFC4-6F175D3DCCD1}">
              <a14:hiddenFill xmlns:a14="http://schemas.microsoft.com/office/drawing/2010/main">
                <a:solidFill>
                  <a:srgbClr val="FFFFFF"/>
                </a:solidFill>
              </a14:hiddenFill>
            </a:ext>
          </a:extLst>
        </p:spPr>
      </p:pic>
      <p:sp>
        <p:nvSpPr>
          <p:cNvPr id="5" name="Rubrik 1"/>
          <p:cNvSpPr txBox="1">
            <a:spLocks/>
          </p:cNvSpPr>
          <p:nvPr/>
        </p:nvSpPr>
        <p:spPr>
          <a:xfrm>
            <a:off x="4211960" y="1700808"/>
            <a:ext cx="4536504" cy="43924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
            </a:r>
            <a:br>
              <a:rPr lang="en-US" sz="3600" dirty="0" smtClean="0"/>
            </a:br>
            <a:r>
              <a:rPr lang="en-US" sz="3600" dirty="0" smtClean="0"/>
              <a:t>The Jews of Kurdistan</a:t>
            </a:r>
            <a:r>
              <a:rPr lang="en-US" sz="3600" dirty="0"/>
              <a:t/>
            </a:r>
            <a:br>
              <a:rPr lang="en-US" sz="3600" dirty="0"/>
            </a:br>
            <a:r>
              <a:rPr lang="en-US" sz="1800" dirty="0">
                <a:hlinkClick r:id="rId3"/>
              </a:rPr>
              <a:t>http://www.saradistribution.com/aheng.htm</a:t>
            </a:r>
            <a:r>
              <a:rPr lang="en-US" dirty="0" smtClean="0"/>
              <a:t/>
            </a:r>
            <a:br>
              <a:rPr lang="en-US" dirty="0" smtClean="0"/>
            </a:br>
            <a:endParaRPr lang="sv-SE" dirty="0"/>
          </a:p>
        </p:txBody>
      </p:sp>
    </p:spTree>
    <p:extLst>
      <p:ext uri="{BB962C8B-B14F-4D97-AF65-F5344CB8AC3E}">
        <p14:creationId xmlns:p14="http://schemas.microsoft.com/office/powerpoint/2010/main" val="25408122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a:spLocks noGrp="1"/>
          </p:cNvSpPr>
          <p:nvPr>
            <p:ph type="title"/>
          </p:nvPr>
        </p:nvSpPr>
        <p:spPr>
          <a:xfrm>
            <a:off x="323528" y="274638"/>
            <a:ext cx="8640960" cy="1143000"/>
          </a:xfrm>
        </p:spPr>
        <p:txBody>
          <a:bodyPr>
            <a:normAutofit/>
          </a:bodyPr>
          <a:lstStyle/>
          <a:p>
            <a:r>
              <a:rPr lang="sv-SE" dirty="0">
                <a:solidFill>
                  <a:srgbClr val="FF0000"/>
                </a:solidFill>
              </a:rPr>
              <a:t>KURDISTANS JUDAR I ISRAEL</a:t>
            </a:r>
          </a:p>
        </p:txBody>
      </p:sp>
      <p:sp>
        <p:nvSpPr>
          <p:cNvPr id="5" name="Rektangel 4"/>
          <p:cNvSpPr/>
          <p:nvPr/>
        </p:nvSpPr>
        <p:spPr>
          <a:xfrm>
            <a:off x="539552" y="6237312"/>
            <a:ext cx="8136904" cy="338554"/>
          </a:xfrm>
          <a:prstGeom prst="rect">
            <a:avLst/>
          </a:prstGeom>
        </p:spPr>
        <p:txBody>
          <a:bodyPr wrap="square">
            <a:spAutoFit/>
          </a:bodyPr>
          <a:lstStyle/>
          <a:p>
            <a:pPr algn="ctr"/>
            <a:r>
              <a:rPr lang="sv-SE" sz="1600" dirty="0"/>
              <a:t>http://www.saradistribution.com/jewishkurds.htm</a:t>
            </a:r>
          </a:p>
        </p:txBody>
      </p:sp>
      <p:pic>
        <p:nvPicPr>
          <p:cNvPr id="12290" name="Picture 2" descr="C:\Users\Hasan\Desktop\ronenyo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484784"/>
            <a:ext cx="6984776" cy="4618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549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txBox="1">
            <a:spLocks/>
          </p:cNvSpPr>
          <p:nvPr/>
        </p:nvSpPr>
        <p:spPr>
          <a:xfrm>
            <a:off x="466936" y="2531048"/>
            <a:ext cx="8229600" cy="362026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3200" i="1" dirty="0" smtClean="0">
                <a:solidFill>
                  <a:srgbClr val="FF0000"/>
                </a:solidFill>
              </a:rPr>
              <a:t>ETT URVAL AV  DE</a:t>
            </a:r>
            <a:br>
              <a:rPr lang="sv-SE" sz="3200" i="1" dirty="0" smtClean="0">
                <a:solidFill>
                  <a:srgbClr val="FF0000"/>
                </a:solidFill>
              </a:rPr>
            </a:br>
            <a:r>
              <a:rPr lang="sv-SE" sz="3200" i="1" dirty="0" smtClean="0">
                <a:solidFill>
                  <a:srgbClr val="FF0000"/>
                </a:solidFill>
              </a:rPr>
              <a:t>KURDISKA ANTIKA BÖCKER &amp; FÖREMÅL</a:t>
            </a:r>
            <a:br>
              <a:rPr lang="sv-SE" sz="3200" i="1" dirty="0" smtClean="0">
                <a:solidFill>
                  <a:srgbClr val="FF0000"/>
                </a:solidFill>
              </a:rPr>
            </a:br>
            <a:r>
              <a:rPr lang="sv-SE" sz="3200" i="1" dirty="0" smtClean="0">
                <a:solidFill>
                  <a:srgbClr val="FF0000"/>
                </a:solidFill>
              </a:rPr>
              <a:t>SOM FINNS HOS</a:t>
            </a:r>
            <a:br>
              <a:rPr lang="sv-SE" sz="3200" i="1" dirty="0" smtClean="0">
                <a:solidFill>
                  <a:srgbClr val="FF0000"/>
                </a:solidFill>
              </a:rPr>
            </a:br>
            <a:r>
              <a:rPr lang="sv-SE" sz="3200" i="1" dirty="0" smtClean="0">
                <a:solidFill>
                  <a:srgbClr val="FF0000"/>
                </a:solidFill>
              </a:rPr>
              <a:t>Stiftelsen för kurdiskt bibliotek &amp; museum</a:t>
            </a:r>
            <a:endParaRPr lang="sv-SE" dirty="0"/>
          </a:p>
        </p:txBody>
      </p:sp>
      <p:pic>
        <p:nvPicPr>
          <p:cNvPr id="5" name="Picture 2" descr="C:\Users\Peru\Desktop\PhotoShop\SazendeWeqfaKurd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1623" y="1484784"/>
            <a:ext cx="1865264" cy="162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93554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3528" y="260648"/>
            <a:ext cx="8435280" cy="1143000"/>
          </a:xfrm>
        </p:spPr>
        <p:txBody>
          <a:bodyPr>
            <a:normAutofit/>
          </a:bodyPr>
          <a:lstStyle/>
          <a:p>
            <a:r>
              <a:rPr lang="sv-SE" dirty="0">
                <a:solidFill>
                  <a:srgbClr val="FF0000"/>
                </a:solidFill>
              </a:rPr>
              <a:t>KURDISTANS JUDAR I ISRAEL</a:t>
            </a:r>
          </a:p>
        </p:txBody>
      </p:sp>
      <p:pic>
        <p:nvPicPr>
          <p:cNvPr id="8194" name="Picture 2" descr="C:\Users\Hasan\Desktop\HezunKurd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1916832"/>
            <a:ext cx="3816424"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27163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Hasan\Desktop\HezunKurds2_israe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332655"/>
            <a:ext cx="4032448" cy="6054727"/>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3"/>
          <p:cNvSpPr/>
          <p:nvPr/>
        </p:nvSpPr>
        <p:spPr>
          <a:xfrm>
            <a:off x="1547664" y="6488668"/>
            <a:ext cx="6264696" cy="369332"/>
          </a:xfrm>
          <a:prstGeom prst="rect">
            <a:avLst/>
          </a:prstGeom>
        </p:spPr>
        <p:txBody>
          <a:bodyPr wrap="square">
            <a:spAutoFit/>
          </a:bodyPr>
          <a:lstStyle/>
          <a:p>
            <a:pPr algn="ctr"/>
            <a:r>
              <a:rPr lang="sv-SE" dirty="0" smtClean="0"/>
              <a:t>Kurdiska judar från </a:t>
            </a:r>
            <a:r>
              <a:rPr lang="sv-SE" dirty="0" err="1" smtClean="0"/>
              <a:t>Hazon</a:t>
            </a:r>
            <a:r>
              <a:rPr lang="sv-SE" dirty="0" smtClean="0"/>
              <a:t> berget</a:t>
            </a:r>
            <a:endParaRPr lang="sv-SE" dirty="0"/>
          </a:p>
        </p:txBody>
      </p:sp>
    </p:spTree>
    <p:extLst>
      <p:ext uri="{BB962C8B-B14F-4D97-AF65-F5344CB8AC3E}">
        <p14:creationId xmlns:p14="http://schemas.microsoft.com/office/powerpoint/2010/main" val="320259051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Hasan\Desktop\haz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17175"/>
            <a:ext cx="4536504" cy="6855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30789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fontScale="25000" lnSpcReduction="20000"/>
          </a:bodyPr>
          <a:lstStyle/>
          <a:p>
            <a:pPr marL="0" indent="0" algn="ctr">
              <a:buNone/>
            </a:pPr>
            <a:r>
              <a:rPr lang="sv-SE" sz="5200" dirty="0"/>
              <a:t>http://www.saradistribution.com/foto4/Israeli_kurd_no1.jpg</a:t>
            </a:r>
            <a:br>
              <a:rPr lang="sv-SE" sz="5200" dirty="0"/>
            </a:br>
            <a:r>
              <a:rPr lang="sv-SE" sz="5200" dirty="0"/>
              <a:t/>
            </a:r>
            <a:br>
              <a:rPr lang="sv-SE" sz="5200" dirty="0"/>
            </a:br>
            <a:r>
              <a:rPr lang="sv-SE" sz="5200" dirty="0"/>
              <a:t>http://www.saradistribution.com/stampsaboutkurdsandkurdistan.htm</a:t>
            </a:r>
            <a:br>
              <a:rPr lang="sv-SE" sz="5200" dirty="0"/>
            </a:br>
            <a:r>
              <a:rPr lang="sv-SE" sz="5200" dirty="0"/>
              <a:t/>
            </a:r>
            <a:br>
              <a:rPr lang="sv-SE" sz="5200" dirty="0"/>
            </a:br>
            <a:r>
              <a:rPr lang="sv-SE" sz="5200" dirty="0"/>
              <a:t>http://www.saradistribution.com/foto3/ITZIK_KALA_ANA_KURDI%20Israeli_Mizrahi_Kurd1.jpg</a:t>
            </a:r>
            <a:br>
              <a:rPr lang="sv-SE" sz="5200" dirty="0"/>
            </a:br>
            <a:r>
              <a:rPr lang="sv-SE" sz="5200" dirty="0"/>
              <a:t/>
            </a:r>
            <a:br>
              <a:rPr lang="sv-SE" sz="5200" dirty="0"/>
            </a:br>
            <a:r>
              <a:rPr lang="sv-SE" sz="5200" dirty="0"/>
              <a:t>http://www.saradistribution.com/foto6/HezunKurds2_israel.jpg</a:t>
            </a:r>
            <a:br>
              <a:rPr lang="sv-SE" sz="5200" dirty="0"/>
            </a:br>
            <a:r>
              <a:rPr lang="sv-SE" sz="5200" dirty="0"/>
              <a:t/>
            </a:r>
            <a:br>
              <a:rPr lang="sv-SE" sz="5200" dirty="0"/>
            </a:br>
            <a:r>
              <a:rPr lang="sv-SE" sz="5200" dirty="0"/>
              <a:t>http://saradistribution.com/barzanisisraelresa.htm</a:t>
            </a:r>
            <a:br>
              <a:rPr lang="sv-SE" sz="5200" dirty="0"/>
            </a:br>
            <a:r>
              <a:rPr lang="sv-SE" sz="5200" dirty="0"/>
              <a:t>( http://www.saradistribution.com/mustafabarzani.htm )  </a:t>
            </a:r>
            <a:br>
              <a:rPr lang="sv-SE" sz="5200" dirty="0"/>
            </a:br>
            <a:r>
              <a:rPr lang="sv-SE" sz="5200" dirty="0"/>
              <a:t/>
            </a:r>
            <a:br>
              <a:rPr lang="sv-SE" sz="5200" dirty="0"/>
            </a:br>
            <a:r>
              <a:rPr lang="sv-SE" sz="5200" dirty="0"/>
              <a:t>http://www.saradistribution.com/foto3/avramrcd.jpg</a:t>
            </a:r>
            <a:br>
              <a:rPr lang="sv-SE" sz="5200" dirty="0"/>
            </a:br>
            <a:r>
              <a:rPr lang="sv-SE" sz="5200" dirty="0"/>
              <a:t/>
            </a:r>
            <a:br>
              <a:rPr lang="sv-SE" sz="5200" dirty="0"/>
            </a:br>
            <a:r>
              <a:rPr lang="sv-SE" sz="5200" dirty="0"/>
              <a:t>http://www.saradistribution.com/abrahambenyaacob.htm</a:t>
            </a:r>
            <a:br>
              <a:rPr lang="sv-SE" sz="5200" dirty="0"/>
            </a:br>
            <a:r>
              <a:rPr lang="sv-SE" sz="5200" dirty="0"/>
              <a:t/>
            </a:r>
            <a:br>
              <a:rPr lang="sv-SE" sz="5200" dirty="0"/>
            </a:br>
            <a:r>
              <a:rPr lang="sv-SE" sz="5200" dirty="0"/>
              <a:t>http://www.saradistribution.com/ladinokurdistan.htm</a:t>
            </a:r>
            <a:br>
              <a:rPr lang="sv-SE" sz="5200" dirty="0"/>
            </a:br>
            <a:r>
              <a:rPr lang="sv-SE" sz="5200" dirty="0"/>
              <a:t/>
            </a:r>
            <a:br>
              <a:rPr lang="sv-SE" sz="5200" dirty="0"/>
            </a:br>
            <a:r>
              <a:rPr lang="sv-SE" sz="5200" dirty="0"/>
              <a:t>http://www.saradistribution.com/kurdishjewpioner.htm</a:t>
            </a:r>
            <a:br>
              <a:rPr lang="sv-SE" sz="5200" dirty="0"/>
            </a:br>
            <a:r>
              <a:rPr lang="sv-SE" sz="5200" dirty="0"/>
              <a:t/>
            </a:r>
            <a:br>
              <a:rPr lang="sv-SE" sz="5200" dirty="0"/>
            </a:br>
            <a:r>
              <a:rPr lang="sv-SE" sz="5200" dirty="0"/>
              <a:t>http://www.saradistribution.com/ArielSabar.htm</a:t>
            </a:r>
            <a:br>
              <a:rPr lang="sv-SE" sz="5200" dirty="0"/>
            </a:br>
            <a:r>
              <a:rPr lang="sv-SE" sz="5200" dirty="0"/>
              <a:t/>
            </a:r>
            <a:br>
              <a:rPr lang="sv-SE" sz="5200" dirty="0"/>
            </a:br>
            <a:r>
              <a:rPr lang="sv-SE" sz="5200" dirty="0"/>
              <a:t>http://www.saradistribution.com/jewishkurds.htm</a:t>
            </a:r>
            <a:br>
              <a:rPr lang="sv-SE" sz="5200" dirty="0"/>
            </a:br>
            <a:r>
              <a:rPr lang="sv-SE" sz="5200" dirty="0"/>
              <a:t/>
            </a:r>
            <a:br>
              <a:rPr lang="sv-SE" sz="5200" dirty="0"/>
            </a:br>
            <a:r>
              <a:rPr lang="sv-SE" sz="5200" dirty="0"/>
              <a:t>http://www.saradistribution.com/jewsofkurdistanrandrush.htm</a:t>
            </a:r>
            <a:br>
              <a:rPr lang="sv-SE" sz="5200" dirty="0"/>
            </a:br>
            <a:r>
              <a:rPr lang="sv-SE" sz="5200" dirty="0"/>
              <a:t/>
            </a:r>
            <a:br>
              <a:rPr lang="sv-SE" sz="5200" dirty="0"/>
            </a:br>
            <a:r>
              <a:rPr lang="sv-SE" sz="5200" dirty="0"/>
              <a:t>http://www.saradistribution.com/erichBrauer.htm</a:t>
            </a:r>
            <a:br>
              <a:rPr lang="sv-SE" sz="5200" dirty="0"/>
            </a:br>
            <a:r>
              <a:rPr lang="sv-SE" sz="5200" dirty="0"/>
              <a:t/>
            </a:r>
            <a:br>
              <a:rPr lang="sv-SE" sz="5200" dirty="0"/>
            </a:br>
            <a:r>
              <a:rPr lang="sv-SE" sz="5200" dirty="0"/>
              <a:t>http://www.saradistribution.com/jewrykurdistan.htm</a:t>
            </a:r>
            <a:br>
              <a:rPr lang="sv-SE" sz="5200" dirty="0"/>
            </a:br>
            <a:r>
              <a:rPr lang="sv-SE" sz="5200" dirty="0"/>
              <a:t/>
            </a:r>
            <a:br>
              <a:rPr lang="sv-SE" sz="5200" dirty="0"/>
            </a:br>
            <a:r>
              <a:rPr lang="sv-SE" sz="5200" dirty="0"/>
              <a:t>http://www.saradistribution.com/jewsofkurdistan.htm</a:t>
            </a:r>
            <a:br>
              <a:rPr lang="sv-SE" sz="5200" dirty="0"/>
            </a:br>
            <a:r>
              <a:rPr lang="sv-SE" dirty="0"/>
              <a:t/>
            </a:r>
            <a:br>
              <a:rPr lang="sv-SE" dirty="0"/>
            </a:br>
            <a:r>
              <a:rPr lang="sv-SE" sz="5200" dirty="0"/>
              <a:t>http://www.saradistribution.com/kurdistanijews_judaism.htm</a:t>
            </a:r>
          </a:p>
        </p:txBody>
      </p:sp>
      <p:sp>
        <p:nvSpPr>
          <p:cNvPr id="5" name="Rubrik 1"/>
          <p:cNvSpPr>
            <a:spLocks noGrp="1"/>
          </p:cNvSpPr>
          <p:nvPr>
            <p:ph type="title"/>
          </p:nvPr>
        </p:nvSpPr>
        <p:spPr>
          <a:xfrm>
            <a:off x="457200" y="413792"/>
            <a:ext cx="8229600" cy="1143000"/>
          </a:xfrm>
        </p:spPr>
        <p:txBody>
          <a:bodyPr>
            <a:noAutofit/>
          </a:bodyPr>
          <a:lstStyle/>
          <a:p>
            <a:r>
              <a:rPr lang="sv-SE" sz="2000" dirty="0" smtClean="0"/>
              <a:t>Några länkar om Kurdistans judar</a:t>
            </a:r>
            <a:br>
              <a:rPr lang="sv-SE" sz="2000" dirty="0" smtClean="0"/>
            </a:br>
            <a:r>
              <a:rPr lang="sv-SE" sz="2000" dirty="0" smtClean="0"/>
              <a:t>på</a:t>
            </a:r>
            <a:r>
              <a:rPr lang="sv-SE" sz="2000" b="1" dirty="0" smtClean="0"/>
              <a:t> </a:t>
            </a:r>
            <a:r>
              <a:rPr lang="sv-SE" sz="2000" b="1" dirty="0" err="1" smtClean="0">
                <a:solidFill>
                  <a:srgbClr val="FF0000"/>
                </a:solidFill>
              </a:rPr>
              <a:t>Kurdish</a:t>
            </a:r>
            <a:r>
              <a:rPr lang="sv-SE" sz="2000" b="1" dirty="0">
                <a:solidFill>
                  <a:srgbClr val="FF0000"/>
                </a:solidFill>
              </a:rPr>
              <a:t> Book Banks </a:t>
            </a:r>
            <a:r>
              <a:rPr lang="sv-SE" sz="2000" dirty="0"/>
              <a:t>sajt</a:t>
            </a:r>
            <a:br>
              <a:rPr lang="sv-SE" sz="2000" dirty="0"/>
            </a:br>
            <a:r>
              <a:rPr lang="sv-SE" sz="2000" b="1" u="sng" dirty="0" err="1" smtClean="0">
                <a:solidFill>
                  <a:srgbClr val="FF0000"/>
                </a:solidFill>
              </a:rPr>
              <a:t>www</a:t>
            </a:r>
            <a:r>
              <a:rPr lang="sv-SE" sz="2000" b="1" u="sng" dirty="0" smtClean="0">
                <a:solidFill>
                  <a:srgbClr val="FF0000"/>
                </a:solidFill>
              </a:rPr>
              <a:t>. Saradistribution.com</a:t>
            </a:r>
            <a:r>
              <a:rPr lang="sv-SE" sz="2000" dirty="0">
                <a:solidFill>
                  <a:srgbClr val="FF0000"/>
                </a:solidFill>
              </a:rPr>
              <a:t/>
            </a:r>
            <a:br>
              <a:rPr lang="sv-SE" sz="2000" dirty="0">
                <a:solidFill>
                  <a:srgbClr val="FF0000"/>
                </a:solidFill>
              </a:rPr>
            </a:br>
            <a:endParaRPr lang="sv-SE" sz="2000" dirty="0">
              <a:solidFill>
                <a:srgbClr val="FF0000"/>
              </a:solidFill>
            </a:endParaRPr>
          </a:p>
        </p:txBody>
      </p:sp>
    </p:spTree>
    <p:extLst>
      <p:ext uri="{BB962C8B-B14F-4D97-AF65-F5344CB8AC3E}">
        <p14:creationId xmlns:p14="http://schemas.microsoft.com/office/powerpoint/2010/main" val="306502593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Hasan\Desktop\goran-candan-kurdish-judaica-archiv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84784"/>
            <a:ext cx="8185794" cy="4558310"/>
          </a:xfrm>
          <a:prstGeom prst="rect">
            <a:avLst/>
          </a:prstGeom>
          <a:noFill/>
          <a:extLst>
            <a:ext uri="{909E8E84-426E-40DD-AFC4-6F175D3DCCD1}">
              <a14:hiddenFill xmlns:a14="http://schemas.microsoft.com/office/drawing/2010/main">
                <a:solidFill>
                  <a:srgbClr val="FFFFFF"/>
                </a:solidFill>
              </a14:hiddenFill>
            </a:ext>
          </a:extLst>
        </p:spPr>
      </p:pic>
      <p:sp>
        <p:nvSpPr>
          <p:cNvPr id="6" name="Rubrik 1"/>
          <p:cNvSpPr>
            <a:spLocks noGrp="1"/>
          </p:cNvSpPr>
          <p:nvPr>
            <p:ph type="title"/>
          </p:nvPr>
        </p:nvSpPr>
        <p:spPr>
          <a:xfrm>
            <a:off x="323528" y="260648"/>
            <a:ext cx="8435280" cy="1143000"/>
          </a:xfrm>
        </p:spPr>
        <p:txBody>
          <a:bodyPr>
            <a:noAutofit/>
          </a:bodyPr>
          <a:lstStyle/>
          <a:p>
            <a:r>
              <a:rPr lang="sv-SE" sz="2400" dirty="0" smtClean="0">
                <a:solidFill>
                  <a:srgbClr val="FF0000"/>
                </a:solidFill>
              </a:rPr>
              <a:t>PRESENTATION AV KURDISH JUDAICA</a:t>
            </a:r>
            <a:br>
              <a:rPr lang="sv-SE" sz="2400" dirty="0" smtClean="0">
                <a:solidFill>
                  <a:srgbClr val="FF0000"/>
                </a:solidFill>
              </a:rPr>
            </a:br>
            <a:r>
              <a:rPr lang="sv-SE" sz="2400" dirty="0" smtClean="0">
                <a:solidFill>
                  <a:srgbClr val="FF0000"/>
                </a:solidFill>
              </a:rPr>
              <a:t>TILLSAMMANS MED RIKSDAGSMANNEN FREDRIK MALM</a:t>
            </a:r>
            <a:br>
              <a:rPr lang="sv-SE" sz="2400" dirty="0" smtClean="0">
                <a:solidFill>
                  <a:srgbClr val="FF0000"/>
                </a:solidFill>
              </a:rPr>
            </a:br>
            <a:r>
              <a:rPr lang="sv-SE" sz="2400" dirty="0" smtClean="0">
                <a:solidFill>
                  <a:srgbClr val="FF0000"/>
                </a:solidFill>
              </a:rPr>
              <a:t>PÅ JUDISKA MUSEET</a:t>
            </a:r>
            <a:endParaRPr lang="sv-SE" sz="2400" dirty="0">
              <a:solidFill>
                <a:srgbClr val="FF0000"/>
              </a:solidFill>
            </a:endParaRPr>
          </a:p>
        </p:txBody>
      </p:sp>
      <p:sp>
        <p:nvSpPr>
          <p:cNvPr id="4" name="Rektangel 3"/>
          <p:cNvSpPr/>
          <p:nvPr/>
        </p:nvSpPr>
        <p:spPr>
          <a:xfrm>
            <a:off x="1403648" y="6227760"/>
            <a:ext cx="6912768" cy="369332"/>
          </a:xfrm>
          <a:prstGeom prst="rect">
            <a:avLst/>
          </a:prstGeom>
        </p:spPr>
        <p:txBody>
          <a:bodyPr wrap="square">
            <a:spAutoFit/>
          </a:bodyPr>
          <a:lstStyle/>
          <a:p>
            <a:r>
              <a:rPr lang="sv-SE" dirty="0">
                <a:hlinkClick r:id="rId3"/>
              </a:rPr>
              <a:t>http://www.saradistribution.com/goran-candan-judiska-museet.htm</a:t>
            </a:r>
            <a:endParaRPr lang="sv-SE" dirty="0"/>
          </a:p>
        </p:txBody>
      </p:sp>
    </p:spTree>
    <p:extLst>
      <p:ext uri="{BB962C8B-B14F-4D97-AF65-F5344CB8AC3E}">
        <p14:creationId xmlns:p14="http://schemas.microsoft.com/office/powerpoint/2010/main" val="155023149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a:spLocks noGrp="1"/>
          </p:cNvSpPr>
          <p:nvPr>
            <p:ph type="title"/>
          </p:nvPr>
        </p:nvSpPr>
        <p:spPr>
          <a:xfrm>
            <a:off x="457200" y="634678"/>
            <a:ext cx="8229600" cy="4666530"/>
          </a:xfrm>
        </p:spPr>
        <p:txBody>
          <a:bodyPr>
            <a:normAutofit/>
          </a:bodyPr>
          <a:lstStyle/>
          <a:p>
            <a:r>
              <a:rPr lang="sv-SE" sz="3200" i="1" dirty="0" smtClean="0">
                <a:solidFill>
                  <a:srgbClr val="FF0000"/>
                </a:solidFill>
              </a:rPr>
              <a:t>info om:</a:t>
            </a:r>
            <a:r>
              <a:rPr lang="tr-TR" dirty="0">
                <a:solidFill>
                  <a:srgbClr val="FF0000"/>
                </a:solidFill>
              </a:rPr>
              <a:t/>
            </a:r>
            <a:br>
              <a:rPr lang="tr-TR" dirty="0">
                <a:solidFill>
                  <a:srgbClr val="FF0000"/>
                </a:solidFill>
              </a:rPr>
            </a:br>
            <a:r>
              <a:rPr lang="tr-TR" dirty="0" smtClean="0">
                <a:solidFill>
                  <a:srgbClr val="FF0000"/>
                </a:solidFill>
              </a:rPr>
              <a:t>Kurdish </a:t>
            </a:r>
            <a:r>
              <a:rPr lang="tr-TR" dirty="0">
                <a:solidFill>
                  <a:srgbClr val="FF0000"/>
                </a:solidFill>
              </a:rPr>
              <a:t>Book </a:t>
            </a:r>
            <a:r>
              <a:rPr lang="tr-TR" dirty="0" smtClean="0">
                <a:solidFill>
                  <a:srgbClr val="FF0000"/>
                </a:solidFill>
              </a:rPr>
              <a:t>Bank</a:t>
            </a:r>
            <a:r>
              <a:rPr lang="sv-SE" dirty="0" smtClean="0">
                <a:solidFill>
                  <a:srgbClr val="FF0000"/>
                </a:solidFill>
              </a:rPr>
              <a:t> - SARA</a:t>
            </a:r>
            <a:endParaRPr lang="sv-SE" dirty="0"/>
          </a:p>
        </p:txBody>
      </p:sp>
      <p:pic>
        <p:nvPicPr>
          <p:cNvPr id="3" name="Picture 2" descr="C:\Users\Peru\Desktop\saralog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3645024"/>
            <a:ext cx="864096" cy="756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72815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260648"/>
            <a:ext cx="8229600" cy="1143000"/>
          </a:xfrm>
        </p:spPr>
        <p:txBody>
          <a:bodyPr>
            <a:noAutofit/>
          </a:bodyPr>
          <a:lstStyle/>
          <a:p>
            <a:r>
              <a:rPr lang="tr-TR" sz="2800" b="1" dirty="0" smtClean="0">
                <a:solidFill>
                  <a:srgbClr val="FF0000"/>
                </a:solidFill>
              </a:rPr>
              <a:t>Kurdish Book Bank</a:t>
            </a:r>
            <a:r>
              <a:rPr lang="sv-SE" sz="2800" b="1" dirty="0" smtClean="0">
                <a:solidFill>
                  <a:srgbClr val="FF0000"/>
                </a:solidFill>
              </a:rPr>
              <a:t> Arkivet</a:t>
            </a:r>
            <a:r>
              <a:rPr lang="sv-SE" sz="2800" dirty="0" smtClean="0">
                <a:solidFill>
                  <a:srgbClr val="FF0000"/>
                </a:solidFill>
              </a:rPr>
              <a:t/>
            </a:r>
            <a:br>
              <a:rPr lang="sv-SE" sz="2800" dirty="0" smtClean="0">
                <a:solidFill>
                  <a:srgbClr val="FF0000"/>
                </a:solidFill>
              </a:rPr>
            </a:br>
            <a:r>
              <a:rPr lang="sv-SE" sz="2800" dirty="0" smtClean="0">
                <a:solidFill>
                  <a:srgbClr val="FF0000"/>
                </a:solidFill>
              </a:rPr>
              <a:t>- </a:t>
            </a:r>
            <a:r>
              <a:rPr lang="sv-SE" sz="2800" i="1" dirty="0" smtClean="0">
                <a:solidFill>
                  <a:srgbClr val="FF0000"/>
                </a:solidFill>
              </a:rPr>
              <a:t>Ett komplett kurdiskt forskningsbibliotek</a:t>
            </a:r>
            <a:endParaRPr lang="sv-SE" sz="2800" i="1" dirty="0">
              <a:solidFill>
                <a:srgbClr val="FF0000"/>
              </a:solidFill>
            </a:endParaRPr>
          </a:p>
        </p:txBody>
      </p:sp>
      <p:pic>
        <p:nvPicPr>
          <p:cNvPr id="4" name="Picture 2" descr="C:\Users\Peru\Desktop\SazendeWeqfaKurd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5354430"/>
            <a:ext cx="792088" cy="688924"/>
          </a:xfrm>
          <a:prstGeom prst="rect">
            <a:avLst/>
          </a:prstGeom>
          <a:noFill/>
          <a:extLst>
            <a:ext uri="{909E8E84-426E-40DD-AFC4-6F175D3DCCD1}">
              <a14:hiddenFill xmlns:a14="http://schemas.microsoft.com/office/drawing/2010/main">
                <a:solidFill>
                  <a:srgbClr val="FFFFFF"/>
                </a:solidFill>
              </a14:hiddenFill>
            </a:ext>
          </a:extLst>
        </p:spPr>
      </p:pic>
      <p:sp>
        <p:nvSpPr>
          <p:cNvPr id="5" name="Rektangel 4"/>
          <p:cNvSpPr/>
          <p:nvPr/>
        </p:nvSpPr>
        <p:spPr>
          <a:xfrm>
            <a:off x="827584" y="6043354"/>
            <a:ext cx="7992888" cy="553998"/>
          </a:xfrm>
          <a:prstGeom prst="rect">
            <a:avLst/>
          </a:prstGeom>
        </p:spPr>
        <p:txBody>
          <a:bodyPr wrap="square">
            <a:spAutoFit/>
          </a:bodyPr>
          <a:lstStyle/>
          <a:p>
            <a:pPr algn="ctr"/>
            <a:r>
              <a:rPr lang="sv-SE" dirty="0">
                <a:latin typeface="Century Gothic" pitchFamily="34" charset="0"/>
                <a:cs typeface="Arial" pitchFamily="34" charset="0"/>
              </a:rPr>
              <a:t>Foundation For </a:t>
            </a:r>
            <a:r>
              <a:rPr lang="sv-SE" dirty="0" err="1">
                <a:latin typeface="Century Gothic" pitchFamily="34" charset="0"/>
                <a:cs typeface="Arial" pitchFamily="34" charset="0"/>
              </a:rPr>
              <a:t>Kurdish</a:t>
            </a:r>
            <a:r>
              <a:rPr lang="sv-SE" dirty="0">
                <a:latin typeface="Century Gothic" pitchFamily="34" charset="0"/>
                <a:cs typeface="Arial" pitchFamily="34" charset="0"/>
              </a:rPr>
              <a:t> </a:t>
            </a:r>
            <a:r>
              <a:rPr lang="sv-SE" dirty="0" err="1">
                <a:latin typeface="Century Gothic" pitchFamily="34" charset="0"/>
                <a:cs typeface="Arial" pitchFamily="34" charset="0"/>
              </a:rPr>
              <a:t>Library</a:t>
            </a:r>
            <a:r>
              <a:rPr lang="sv-SE" dirty="0">
                <a:latin typeface="Century Gothic" pitchFamily="34" charset="0"/>
                <a:cs typeface="Arial" pitchFamily="34" charset="0"/>
              </a:rPr>
              <a:t> &amp; Museum</a:t>
            </a:r>
            <a:r>
              <a:rPr lang="sv-SE" dirty="0">
                <a:solidFill>
                  <a:srgbClr val="FF0000"/>
                </a:solidFill>
              </a:rPr>
              <a:t/>
            </a:r>
            <a:br>
              <a:rPr lang="sv-SE" dirty="0">
                <a:solidFill>
                  <a:srgbClr val="FF0000"/>
                </a:solidFill>
              </a:rPr>
            </a:br>
            <a:r>
              <a:rPr lang="sv-SE" sz="1200" dirty="0"/>
              <a:t>- K</a:t>
            </a:r>
            <a:r>
              <a:rPr lang="tr-TR" sz="1200" dirty="0"/>
              <a:t>urdish Book Bank</a:t>
            </a:r>
            <a:r>
              <a:rPr lang="sv-SE" sz="1200" dirty="0"/>
              <a:t> -</a:t>
            </a:r>
            <a:endParaRPr lang="sv-SE" dirty="0"/>
          </a:p>
        </p:txBody>
      </p:sp>
      <p:sp>
        <p:nvSpPr>
          <p:cNvPr id="8" name="Platshållare för innehåll 2"/>
          <p:cNvSpPr>
            <a:spLocks noGrp="1"/>
          </p:cNvSpPr>
          <p:nvPr>
            <p:ph idx="1"/>
          </p:nvPr>
        </p:nvSpPr>
        <p:spPr>
          <a:xfrm>
            <a:off x="457200" y="1484784"/>
            <a:ext cx="8229600" cy="4525962"/>
          </a:xfrm>
        </p:spPr>
        <p:txBody>
          <a:bodyPr/>
          <a:lstStyle/>
          <a:p>
            <a:r>
              <a:rPr lang="sv-SE" dirty="0" smtClean="0"/>
              <a:t>Det finns cirka</a:t>
            </a:r>
            <a:r>
              <a:rPr lang="tr-TR" dirty="0" smtClean="0"/>
              <a:t> 50 </a:t>
            </a:r>
            <a:r>
              <a:rPr lang="sv-SE" dirty="0" smtClean="0"/>
              <a:t>tusen</a:t>
            </a:r>
            <a:r>
              <a:rPr lang="tr-TR" dirty="0" smtClean="0"/>
              <a:t> </a:t>
            </a:r>
            <a:r>
              <a:rPr lang="sv-SE" dirty="0" smtClean="0"/>
              <a:t>kurdiska</a:t>
            </a:r>
            <a:r>
              <a:rPr lang="tr-TR" dirty="0" smtClean="0"/>
              <a:t>, </a:t>
            </a:r>
            <a:r>
              <a:rPr lang="sv-SE" dirty="0" smtClean="0"/>
              <a:t>böcker, tidskrifter</a:t>
            </a:r>
            <a:r>
              <a:rPr lang="tr-TR" dirty="0" smtClean="0"/>
              <a:t>, </a:t>
            </a:r>
            <a:r>
              <a:rPr lang="sv-SE" dirty="0" smtClean="0"/>
              <a:t>tidningar</a:t>
            </a:r>
            <a:r>
              <a:rPr lang="tr-TR" dirty="0" smtClean="0"/>
              <a:t>, </a:t>
            </a:r>
            <a:r>
              <a:rPr lang="sv-SE" dirty="0" smtClean="0"/>
              <a:t>broschyrer</a:t>
            </a:r>
            <a:r>
              <a:rPr lang="tr-TR" dirty="0" smtClean="0"/>
              <a:t>, </a:t>
            </a:r>
            <a:r>
              <a:rPr lang="sv-SE" dirty="0" smtClean="0"/>
              <a:t>bilder, fotografier, kartor, LP skivor, historiska föremål och även andra dokument</a:t>
            </a:r>
            <a:r>
              <a:rPr lang="sv-SE" dirty="0"/>
              <a:t> </a:t>
            </a:r>
            <a:r>
              <a:rPr lang="sv-SE" dirty="0" smtClean="0"/>
              <a:t>i </a:t>
            </a:r>
            <a:r>
              <a:rPr lang="sv-SE" dirty="0" err="1" smtClean="0"/>
              <a:t>Kurdish</a:t>
            </a:r>
            <a:r>
              <a:rPr lang="sv-SE" dirty="0" smtClean="0"/>
              <a:t> </a:t>
            </a:r>
            <a:r>
              <a:rPr lang="sv-SE" smtClean="0"/>
              <a:t>Book Bank arkivet. </a:t>
            </a:r>
            <a:r>
              <a:rPr lang="sv-SE" dirty="0" smtClean="0"/>
              <a:t>En liten del av dessa återfinns på Internet</a:t>
            </a:r>
            <a:r>
              <a:rPr lang="sv-SE" dirty="0"/>
              <a:t> </a:t>
            </a:r>
            <a:r>
              <a:rPr lang="sv-SE" dirty="0" smtClean="0"/>
              <a:t>på vår hemsida: </a:t>
            </a:r>
            <a:r>
              <a:rPr lang="sv-SE" dirty="0" smtClean="0">
                <a:hlinkClick r:id="rId3"/>
              </a:rPr>
              <a:t>www.saradistribution.com</a:t>
            </a:r>
            <a:endParaRPr lang="tr-TR" dirty="0"/>
          </a:p>
          <a:p>
            <a:endParaRPr lang="sv-SE" dirty="0"/>
          </a:p>
        </p:txBody>
      </p:sp>
    </p:spTree>
    <p:extLst>
      <p:ext uri="{BB962C8B-B14F-4D97-AF65-F5344CB8AC3E}">
        <p14:creationId xmlns:p14="http://schemas.microsoft.com/office/powerpoint/2010/main" val="171480598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Peru\Desktop\NyaLokalen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7" y="332656"/>
            <a:ext cx="8595943"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63859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Peru\Desktop\NyaLokale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8640"/>
            <a:ext cx="8640960"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78264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Peru\Desktop\mote_pa_sar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156" y="260648"/>
            <a:ext cx="8603156"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5121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txBox="1">
            <a:spLocks/>
          </p:cNvSpPr>
          <p:nvPr/>
        </p:nvSpPr>
        <p:spPr>
          <a:xfrm>
            <a:off x="609600" y="4270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3100" dirty="0" smtClean="0">
                <a:solidFill>
                  <a:srgbClr val="FF0000"/>
                </a:solidFill>
              </a:rPr>
              <a:t>BÖCKER</a:t>
            </a:r>
            <a:endParaRPr lang="sv-SE" sz="3100" dirty="0"/>
          </a:p>
        </p:txBody>
      </p:sp>
      <p:sp>
        <p:nvSpPr>
          <p:cNvPr id="5" name="Platshållare för innehåll 2"/>
          <p:cNvSpPr txBox="1">
            <a:spLocks/>
          </p:cNvSpPr>
          <p:nvPr/>
        </p:nvSpPr>
        <p:spPr>
          <a:xfrm>
            <a:off x="609600" y="1752600"/>
            <a:ext cx="8229600" cy="4525963"/>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u="sng" dirty="0" smtClean="0"/>
              <a:t>Några Exempel</a:t>
            </a:r>
            <a:r>
              <a:rPr lang="tr-TR" dirty="0" smtClean="0"/>
              <a:t>:</a:t>
            </a:r>
            <a:endParaRPr lang="tr-TR" dirty="0"/>
          </a:p>
          <a:p>
            <a:pPr marL="0" indent="0" algn="ctr">
              <a:buNone/>
            </a:pPr>
            <a:r>
              <a:rPr lang="sv-SE" b="1" dirty="0" smtClean="0"/>
              <a:t>Antika verk som publicerats under 17, 18 och 1900-talet</a:t>
            </a:r>
            <a:r>
              <a:rPr lang="tr-TR" b="1" dirty="0" smtClean="0"/>
              <a:t/>
            </a:r>
            <a:br>
              <a:rPr lang="tr-TR" b="1" dirty="0" smtClean="0"/>
            </a:br>
            <a:r>
              <a:rPr lang="sv-SE" b="1" dirty="0" smtClean="0"/>
              <a:t>Ett exempel är denna</a:t>
            </a:r>
            <a:r>
              <a:rPr lang="tr-TR" b="1" dirty="0" smtClean="0"/>
              <a:t> 1872 </a:t>
            </a:r>
            <a:r>
              <a:rPr lang="sv-SE" b="1" dirty="0" smtClean="0"/>
              <a:t>års upplaga bibel på kurdiska</a:t>
            </a:r>
          </a:p>
          <a:p>
            <a:pPr marL="0" indent="0" algn="ctr">
              <a:buNone/>
            </a:pPr>
            <a:r>
              <a:rPr lang="sv-SE" b="1" dirty="0" smtClean="0"/>
              <a:t>som kom ut i </a:t>
            </a:r>
            <a:r>
              <a:rPr lang="tr-TR" b="1" dirty="0" smtClean="0"/>
              <a:t>S:t Petersburg</a:t>
            </a:r>
            <a:br>
              <a:rPr lang="tr-TR" b="1" dirty="0" smtClean="0"/>
            </a:br>
            <a:endParaRPr lang="tr-TR" dirty="0"/>
          </a:p>
          <a:p>
            <a:pPr marL="0" indent="0" algn="ctr">
              <a:buFont typeface="Arial" pitchFamily="34" charset="0"/>
              <a:buNone/>
            </a:pPr>
            <a:endParaRPr lang="tr-TR" dirty="0" smtClean="0"/>
          </a:p>
          <a:p>
            <a:pPr marL="0" indent="0" algn="ctr">
              <a:buFont typeface="Arial" pitchFamily="34" charset="0"/>
              <a:buNone/>
            </a:pPr>
            <a:r>
              <a:rPr lang="tr-TR" dirty="0" smtClean="0"/>
              <a:t/>
            </a:r>
            <a:br>
              <a:rPr lang="tr-TR" dirty="0" smtClean="0"/>
            </a:br>
            <a:r>
              <a:rPr lang="tr-TR" sz="1800" dirty="0" smtClean="0"/>
              <a:t/>
            </a:r>
            <a:br>
              <a:rPr lang="tr-TR" sz="1800" dirty="0" smtClean="0"/>
            </a:br>
            <a:endParaRPr lang="tr-TR" sz="1800" dirty="0" smtClean="0"/>
          </a:p>
          <a:p>
            <a:pPr marL="0" indent="0">
              <a:buFont typeface="Arial" pitchFamily="34" charset="0"/>
              <a:buNone/>
            </a:pPr>
            <a:endParaRPr lang="tr-TR" sz="1800" dirty="0" smtClean="0"/>
          </a:p>
          <a:p>
            <a:pPr marL="0" indent="0" algn="ctr">
              <a:buFont typeface="Arial" pitchFamily="34" charset="0"/>
              <a:buNone/>
            </a:pPr>
            <a:r>
              <a:rPr lang="tr-TR" sz="1800" dirty="0" smtClean="0"/>
              <a:t/>
            </a:r>
            <a:br>
              <a:rPr lang="tr-TR" sz="1800" dirty="0" smtClean="0"/>
            </a:br>
            <a:r>
              <a:rPr lang="tr-TR" sz="1800" dirty="0" smtClean="0"/>
              <a:t/>
            </a:r>
            <a:br>
              <a:rPr lang="tr-TR" sz="1800" dirty="0" smtClean="0"/>
            </a:br>
            <a:r>
              <a:rPr lang="sv-SE" sz="1800" dirty="0" smtClean="0">
                <a:hlinkClick r:id="rId2"/>
              </a:rPr>
              <a:t>www.saradistribution.com/commontable.htm</a:t>
            </a:r>
            <a:endParaRPr lang="sv-SE" sz="1800" dirty="0" smtClean="0"/>
          </a:p>
          <a:p>
            <a:endParaRPr lang="sv-SE" dirty="0"/>
          </a:p>
        </p:txBody>
      </p:sp>
      <p:pic>
        <p:nvPicPr>
          <p:cNvPr id="6" name="Picture 2" descr="C:\Users\Peru\Desktop\armanio_bible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924" y="3645024"/>
            <a:ext cx="1673172" cy="2160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5292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Peru\Desktop\Goran-Cand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04664"/>
            <a:ext cx="8207950" cy="5688632"/>
          </a:xfrm>
          <a:prstGeom prst="rect">
            <a:avLst/>
          </a:prstGeom>
          <a:noFill/>
          <a:extLst>
            <a:ext uri="{909E8E84-426E-40DD-AFC4-6F175D3DCCD1}">
              <a14:hiddenFill xmlns:a14="http://schemas.microsoft.com/office/drawing/2010/main">
                <a:solidFill>
                  <a:srgbClr val="FFFFFF"/>
                </a:solidFill>
              </a14:hiddenFill>
            </a:ext>
          </a:extLst>
        </p:spPr>
      </p:pic>
      <p:sp>
        <p:nvSpPr>
          <p:cNvPr id="6" name="Rubrik 1"/>
          <p:cNvSpPr>
            <a:spLocks noGrp="1"/>
          </p:cNvSpPr>
          <p:nvPr>
            <p:ph type="title"/>
          </p:nvPr>
        </p:nvSpPr>
        <p:spPr>
          <a:xfrm>
            <a:off x="457200" y="5886400"/>
            <a:ext cx="8229600" cy="1143000"/>
          </a:xfrm>
        </p:spPr>
        <p:txBody>
          <a:bodyPr>
            <a:normAutofit/>
          </a:bodyPr>
          <a:lstStyle/>
          <a:p>
            <a:r>
              <a:rPr lang="sv-SE" sz="1800" dirty="0"/>
              <a:t>KURDISH BOOK BANK</a:t>
            </a:r>
            <a:r>
              <a:rPr lang="sv-SE" sz="1800" i="1" dirty="0"/>
              <a:t/>
            </a:r>
            <a:br>
              <a:rPr lang="sv-SE" sz="1800" i="1" dirty="0"/>
            </a:br>
            <a:r>
              <a:rPr lang="sv-SE" sz="1800" i="1" dirty="0"/>
              <a:t>  </a:t>
            </a:r>
            <a:r>
              <a:rPr lang="sv-SE" sz="1800" dirty="0">
                <a:hlinkClick r:id="rId3"/>
              </a:rPr>
              <a:t>www.kurdishbookbank.org</a:t>
            </a:r>
            <a:endParaRPr lang="sv-SE" sz="1800" dirty="0"/>
          </a:p>
        </p:txBody>
      </p:sp>
    </p:spTree>
    <p:extLst>
      <p:ext uri="{BB962C8B-B14F-4D97-AF65-F5344CB8AC3E}">
        <p14:creationId xmlns:p14="http://schemas.microsoft.com/office/powerpoint/2010/main" val="76872828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Peru\Desktop\NyaLokalen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0648"/>
            <a:ext cx="4379970" cy="6250294"/>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Peru\Desktop\larkarl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7601" y="255542"/>
            <a:ext cx="4065526" cy="625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26056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a:spLocks noGrp="1"/>
          </p:cNvSpPr>
          <p:nvPr>
            <p:ph type="title"/>
          </p:nvPr>
        </p:nvSpPr>
        <p:spPr>
          <a:xfrm>
            <a:off x="457200" y="274638"/>
            <a:ext cx="8229600" cy="1143000"/>
          </a:xfrm>
        </p:spPr>
        <p:txBody>
          <a:bodyPr>
            <a:normAutofit fontScale="90000"/>
          </a:bodyPr>
          <a:lstStyle/>
          <a:p>
            <a:r>
              <a:rPr lang="sv-SE" dirty="0" smtClean="0"/>
              <a:t>FRÅN EN TYSK-KURDISK LÄKARES</a:t>
            </a:r>
            <a:br>
              <a:rPr lang="sv-SE" dirty="0" smtClean="0"/>
            </a:br>
            <a:r>
              <a:rPr lang="sv-SE" dirty="0" smtClean="0"/>
              <a:t>Dr </a:t>
            </a:r>
            <a:r>
              <a:rPr lang="sv-SE" dirty="0" err="1" smtClean="0"/>
              <a:t>Shivan</a:t>
            </a:r>
            <a:r>
              <a:rPr lang="sv-SE" dirty="0" smtClean="0"/>
              <a:t> Als OPBJEKTIV </a:t>
            </a:r>
            <a:r>
              <a:rPr lang="sv-SE" i="1" dirty="0" smtClean="0"/>
              <a:t>SKB&amp;M</a:t>
            </a:r>
            <a:endParaRPr lang="sv-SE" i="1" dirty="0"/>
          </a:p>
        </p:txBody>
      </p:sp>
      <p:sp>
        <p:nvSpPr>
          <p:cNvPr id="5" name="Rektangel 4"/>
          <p:cNvSpPr/>
          <p:nvPr/>
        </p:nvSpPr>
        <p:spPr>
          <a:xfrm>
            <a:off x="2336099" y="6246604"/>
            <a:ext cx="4471802" cy="369332"/>
          </a:xfrm>
          <a:prstGeom prst="rect">
            <a:avLst/>
          </a:prstGeom>
        </p:spPr>
        <p:txBody>
          <a:bodyPr wrap="none">
            <a:spAutoFit/>
          </a:bodyPr>
          <a:lstStyle/>
          <a:p>
            <a:r>
              <a:rPr lang="sv-SE" dirty="0">
                <a:hlinkClick r:id="rId2"/>
              </a:rPr>
              <a:t>http://www.saradistribution.com/svan-al.htm</a:t>
            </a:r>
            <a:endParaRPr lang="sv-SE" dirty="0"/>
          </a:p>
        </p:txBody>
      </p:sp>
      <p:pic>
        <p:nvPicPr>
          <p:cNvPr id="6" name="Picture 2" descr="C:\Users\Hasan\Desktop\shva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6450" y="1860673"/>
            <a:ext cx="3151100" cy="4201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51399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179512" y="188640"/>
            <a:ext cx="8784976" cy="6480720"/>
          </a:xfrm>
        </p:spPr>
        <p:txBody>
          <a:bodyPr>
            <a:normAutofit fontScale="70000" lnSpcReduction="20000"/>
          </a:bodyPr>
          <a:lstStyle/>
          <a:p>
            <a:pPr marL="0" indent="0" algn="ctr">
              <a:buNone/>
            </a:pPr>
            <a:r>
              <a:rPr lang="sv-SE" b="1" dirty="0" smtClean="0">
                <a:solidFill>
                  <a:srgbClr val="FF0000"/>
                </a:solidFill>
              </a:rPr>
              <a:t>KORTSIKTIGA MÅL</a:t>
            </a:r>
            <a:br>
              <a:rPr lang="sv-SE" b="1" dirty="0" smtClean="0">
                <a:solidFill>
                  <a:srgbClr val="FF0000"/>
                </a:solidFill>
              </a:rPr>
            </a:br>
            <a:r>
              <a:rPr lang="sv-SE" b="1" dirty="0" smtClean="0">
                <a:solidFill>
                  <a:srgbClr val="FF0000"/>
                </a:solidFill>
              </a:rPr>
              <a:t/>
            </a:r>
            <a:br>
              <a:rPr lang="sv-SE" b="1" dirty="0" smtClean="0">
                <a:solidFill>
                  <a:srgbClr val="FF0000"/>
                </a:solidFill>
              </a:rPr>
            </a:br>
            <a:endParaRPr lang="sv-SE" b="1" dirty="0" smtClean="0">
              <a:solidFill>
                <a:srgbClr val="FF0000"/>
              </a:solidFill>
            </a:endParaRPr>
          </a:p>
          <a:p>
            <a:r>
              <a:rPr lang="sv-SE" dirty="0" smtClean="0"/>
              <a:t>Bygga om och modernisera den redan välbesökta sajten </a:t>
            </a:r>
            <a:r>
              <a:rPr lang="sv-SE" dirty="0" smtClean="0">
                <a:hlinkClick r:id="rId2"/>
              </a:rPr>
              <a:t>www.saradistribution.com</a:t>
            </a:r>
            <a:r>
              <a:rPr lang="sv-SE" dirty="0" smtClean="0"/>
              <a:t> så att den både sprider kunskap om kurdiska förhållanden, kultur, historia, litteratur och språk samt inbringar inkomster från bokförsäljningen till privata individer. Även göra om den till en digital </a:t>
            </a:r>
            <a:r>
              <a:rPr lang="sv-SE" dirty="0" err="1" smtClean="0"/>
              <a:t>bokbank</a:t>
            </a:r>
            <a:r>
              <a:rPr lang="sv-SE" dirty="0" smtClean="0"/>
              <a:t> i still med </a:t>
            </a:r>
            <a:r>
              <a:rPr lang="sv-SE" dirty="0" smtClean="0">
                <a:hlinkClick r:id="rId3"/>
              </a:rPr>
              <a:t>Projekt Runeberg</a:t>
            </a:r>
            <a:r>
              <a:rPr lang="sv-SE" dirty="0" smtClean="0"/>
              <a:t>.</a:t>
            </a:r>
            <a:br>
              <a:rPr lang="sv-SE" dirty="0" smtClean="0"/>
            </a:br>
            <a:r>
              <a:rPr lang="sv-SE" dirty="0" smtClean="0"/>
              <a:t/>
            </a:r>
            <a:br>
              <a:rPr lang="sv-SE" dirty="0" smtClean="0"/>
            </a:br>
            <a:r>
              <a:rPr lang="sv-SE" sz="2900" u="sng" dirty="0">
                <a:hlinkClick r:id="rId4" tooltip="Visit http://www.saradistribution.com/commontable.htm"/>
              </a:rPr>
              <a:t>http://www.saradistribution.com/commontable.htm</a:t>
            </a:r>
            <a:endParaRPr lang="sv-SE" sz="2900" dirty="0"/>
          </a:p>
          <a:p>
            <a:pPr marL="0" indent="0">
              <a:buNone/>
            </a:pPr>
            <a:endParaRPr lang="sv-SE" dirty="0" smtClean="0"/>
          </a:p>
          <a:p>
            <a:r>
              <a:rPr lang="sv-SE" dirty="0" smtClean="0"/>
              <a:t>Flytta skatterna till en säkrare och mera tillgänglig lokal. Det föreligger en stor fara för översvämning i den nuvarande lokalen på Dalagatan 48 i Vasastan.</a:t>
            </a:r>
          </a:p>
          <a:p>
            <a:endParaRPr lang="sv-SE" dirty="0"/>
          </a:p>
          <a:p>
            <a:pPr marL="0" indent="0">
              <a:buNone/>
            </a:pPr>
            <a:r>
              <a:rPr lang="sv-SE" dirty="0" smtClean="0"/>
              <a:t/>
            </a:r>
            <a:br>
              <a:rPr lang="sv-SE" dirty="0" smtClean="0"/>
            </a:br>
            <a:r>
              <a:rPr lang="sv-SE" dirty="0"/>
              <a:t/>
            </a:r>
            <a:br>
              <a:rPr lang="sv-SE" dirty="0"/>
            </a:br>
            <a:r>
              <a:rPr lang="sv-SE" dirty="0"/>
              <a:t/>
            </a:r>
            <a:br>
              <a:rPr lang="sv-SE" dirty="0"/>
            </a:br>
            <a:r>
              <a:rPr lang="sv-SE" dirty="0"/>
              <a:t/>
            </a:r>
            <a:br>
              <a:rPr lang="sv-SE" dirty="0"/>
            </a:br>
            <a:r>
              <a:rPr lang="sv-SE" dirty="0"/>
              <a:t/>
            </a:r>
            <a:br>
              <a:rPr lang="sv-SE" dirty="0"/>
            </a:br>
            <a:endParaRPr lang="sv-SE" dirty="0" smtClean="0"/>
          </a:p>
          <a:p>
            <a:pPr marL="0" indent="0">
              <a:buNone/>
            </a:pPr>
            <a:r>
              <a:rPr lang="sv-SE" sz="2300" dirty="0"/>
              <a:t> </a:t>
            </a:r>
            <a:r>
              <a:rPr lang="sv-SE" sz="2300" dirty="0" smtClean="0"/>
              <a:t>      Bilder från en vattenläcka som inträffade i slutet av 2013</a:t>
            </a:r>
            <a:r>
              <a:rPr lang="sv-SE" dirty="0" smtClean="0"/>
              <a:t>.</a:t>
            </a:r>
            <a:endParaRPr lang="sv-SE" dirty="0"/>
          </a:p>
        </p:txBody>
      </p:sp>
      <p:pic>
        <p:nvPicPr>
          <p:cNvPr id="1026" name="Picture 2" descr="C:\Users\Hasan\Desktop\S-T-I-F-T-E-L-S-E-N\ANSÖKNINGAR\Vattenlacka\vattenlacka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3848" y="4653136"/>
            <a:ext cx="2036597" cy="152744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asan\Desktop\S-T-I-F-T-E-L-S-E-N\ANSÖKNINGAR\Vattenlacka\vattenlacka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3568" y="4653136"/>
            <a:ext cx="2036597" cy="15274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Hasan\Desktop\S-T-I-F-T-E-L-S-E-N\ANSÖKNINGAR\Vattenlacka\vattenlacka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24128" y="4653136"/>
            <a:ext cx="1145586" cy="152744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Hasan\Desktop\S-T-I-F-T-E-L-S-E-N\ANSÖKNINGAR\Vattenlacka\vattenlacka4.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08304" y="4653136"/>
            <a:ext cx="1145586" cy="1527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63597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404664"/>
            <a:ext cx="8229600" cy="5721499"/>
          </a:xfrm>
        </p:spPr>
        <p:txBody>
          <a:bodyPr>
            <a:normAutofit fontScale="55000" lnSpcReduction="20000"/>
          </a:bodyPr>
          <a:lstStyle/>
          <a:p>
            <a:pPr marL="0" indent="0" algn="ctr">
              <a:buNone/>
            </a:pPr>
            <a:r>
              <a:rPr lang="sv-SE" b="1" dirty="0" smtClean="0">
                <a:solidFill>
                  <a:srgbClr val="FF0000"/>
                </a:solidFill>
              </a:rPr>
              <a:t>LÅNGSIKTIGA MÅL</a:t>
            </a:r>
            <a:br>
              <a:rPr lang="sv-SE" b="1" dirty="0" smtClean="0">
                <a:solidFill>
                  <a:srgbClr val="FF0000"/>
                </a:solidFill>
              </a:rPr>
            </a:br>
            <a:r>
              <a:rPr lang="sv-SE" b="1" dirty="0" smtClean="0">
                <a:solidFill>
                  <a:srgbClr val="FF0000"/>
                </a:solidFill>
              </a:rPr>
              <a:t/>
            </a:r>
            <a:br>
              <a:rPr lang="sv-SE" b="1" dirty="0" smtClean="0">
                <a:solidFill>
                  <a:srgbClr val="FF0000"/>
                </a:solidFill>
              </a:rPr>
            </a:br>
            <a:endParaRPr lang="sv-SE" b="1" dirty="0" smtClean="0">
              <a:solidFill>
                <a:srgbClr val="FF0000"/>
              </a:solidFill>
            </a:endParaRPr>
          </a:p>
          <a:p>
            <a:r>
              <a:rPr lang="sv-SE" dirty="0" smtClean="0"/>
              <a:t>Tillgängliggöra </a:t>
            </a:r>
            <a:r>
              <a:rPr lang="sv-SE" dirty="0"/>
              <a:t>information om </a:t>
            </a:r>
            <a:r>
              <a:rPr lang="sv-SE" dirty="0" smtClean="0"/>
              <a:t>kurdisk kultur och historia (</a:t>
            </a:r>
            <a:r>
              <a:rPr lang="sv-SE" dirty="0"/>
              <a:t>Permanent </a:t>
            </a:r>
            <a:r>
              <a:rPr lang="sv-SE" dirty="0" smtClean="0"/>
              <a:t>utställningshall – Kurdisk exilmuseum)</a:t>
            </a:r>
            <a:endParaRPr lang="sv-SE" dirty="0"/>
          </a:p>
          <a:p>
            <a:endParaRPr lang="sv-SE" dirty="0" smtClean="0"/>
          </a:p>
          <a:p>
            <a:r>
              <a:rPr lang="sv-SE" dirty="0" smtClean="0"/>
              <a:t>Ett </a:t>
            </a:r>
            <a:r>
              <a:rPr lang="sv-SE" dirty="0"/>
              <a:t>mål är att inom ramen för </a:t>
            </a:r>
            <a:r>
              <a:rPr lang="sv-SE" dirty="0" smtClean="0"/>
              <a:t>Stiftelsen för kurdiskt bibliotek &amp; museum </a:t>
            </a:r>
            <a:r>
              <a:rPr lang="sv-SE" dirty="0"/>
              <a:t>bilda ett komplett kurdiskt exilmuseum. Vi har en uppgift och det är att på olika sätt verka för att vårt kulturarv ska bevaras som en tillgång för framtida generationer. Genom detta arbete hoppas vi att våra barn kan avläsa spåren efter sina förfäders liv, arbete och förhoppningar och på så sätt ha en bättre </a:t>
            </a:r>
            <a:r>
              <a:rPr lang="sv-SE" dirty="0" smtClean="0"/>
              <a:t>framtidsutsikt. Dessa </a:t>
            </a:r>
            <a:r>
              <a:rPr lang="sv-SE" dirty="0"/>
              <a:t>antika föremål som finns hos Stiftelsen för kurdiskt bibliotek &amp; museum har ingen annan kurdisk institution eller myndighet i världen, när det gäller unikitet, värde, kvalité och även varieté och mängd. Det är vår stiftelse som gör </a:t>
            </a:r>
            <a:r>
              <a:rPr lang="sv-SE" dirty="0" smtClean="0"/>
              <a:t>bokdonationer </a:t>
            </a:r>
            <a:r>
              <a:rPr lang="sv-SE" dirty="0"/>
              <a:t>till de betydande kurdiska kulturinstitutionerna i världen när det gäller litteratur. Dessutom både de kurdiska studenterna och forskare från hela världen utnyttjar arkivet i den mån den är tillgänglig. Målet som vi hade under 1980-talet som ’det litterärara kulturcentret i Skandinavien’ är uppnådd. Stiftelsen är en kulturhärd med många utvecklingsmöjligheter</a:t>
            </a:r>
            <a:r>
              <a:rPr lang="sv-SE" dirty="0" smtClean="0"/>
              <a:t>.</a:t>
            </a:r>
            <a:r>
              <a:rPr lang="sv-SE" dirty="0"/>
              <a:t/>
            </a:r>
            <a:br>
              <a:rPr lang="sv-SE" dirty="0"/>
            </a:br>
            <a:r>
              <a:rPr lang="sv-SE" dirty="0"/>
              <a:t/>
            </a:r>
            <a:br>
              <a:rPr lang="sv-SE" dirty="0"/>
            </a:br>
            <a:r>
              <a:rPr lang="sv-SE" dirty="0"/>
              <a:t/>
            </a:r>
            <a:br>
              <a:rPr lang="sv-SE" dirty="0"/>
            </a:br>
            <a:r>
              <a:rPr lang="sv-SE" dirty="0"/>
              <a:t/>
            </a:r>
            <a:br>
              <a:rPr lang="sv-SE" dirty="0"/>
            </a:br>
            <a:r>
              <a:rPr lang="sv-SE" u="sng" dirty="0">
                <a:hlinkClick r:id="rId2" tooltip="Visit http://www.saradistribution.com/commontable.htm"/>
              </a:rPr>
              <a:t>http://</a:t>
            </a:r>
            <a:r>
              <a:rPr lang="sv-SE" u="sng" dirty="0" smtClean="0">
                <a:hlinkClick r:id="rId2" tooltip="Visit http://www.saradistribution.com/commontable.htm"/>
              </a:rPr>
              <a:t>www.saradistribution.com/commontable.htm</a:t>
            </a:r>
            <a:endParaRPr lang="sv-SE" dirty="0"/>
          </a:p>
        </p:txBody>
      </p:sp>
    </p:spTree>
    <p:extLst>
      <p:ext uri="{BB962C8B-B14F-4D97-AF65-F5344CB8AC3E}">
        <p14:creationId xmlns:p14="http://schemas.microsoft.com/office/powerpoint/2010/main" val="336719072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457200" y="404664"/>
            <a:ext cx="8435280" cy="5721499"/>
          </a:xfrm>
        </p:spPr>
        <p:txBody>
          <a:bodyPr>
            <a:normAutofit fontScale="92500" lnSpcReduction="20000"/>
          </a:bodyPr>
          <a:lstStyle/>
          <a:p>
            <a:pPr marL="0" indent="0" algn="ctr">
              <a:buNone/>
            </a:pPr>
            <a:r>
              <a:rPr lang="sv-SE" b="1" dirty="0" smtClean="0">
                <a:solidFill>
                  <a:srgbClr val="FF0000"/>
                </a:solidFill>
              </a:rPr>
              <a:t> VÅRA SENASTE AKTIVITETER</a:t>
            </a:r>
            <a:br>
              <a:rPr lang="sv-SE" b="1" dirty="0" smtClean="0">
                <a:solidFill>
                  <a:srgbClr val="FF0000"/>
                </a:solidFill>
              </a:rPr>
            </a:br>
            <a:r>
              <a:rPr lang="sv-SE" b="1" dirty="0" smtClean="0">
                <a:solidFill>
                  <a:srgbClr val="FF0000"/>
                </a:solidFill>
              </a:rPr>
              <a:t/>
            </a:r>
            <a:br>
              <a:rPr lang="sv-SE" b="1" dirty="0" smtClean="0">
                <a:solidFill>
                  <a:srgbClr val="FF0000"/>
                </a:solidFill>
              </a:rPr>
            </a:br>
            <a:endParaRPr lang="sv-SE" dirty="0"/>
          </a:p>
          <a:p>
            <a:r>
              <a:rPr lang="sv-SE" i="1" dirty="0">
                <a:hlinkClick r:id="rId2"/>
              </a:rPr>
              <a:t>1- </a:t>
            </a:r>
            <a:r>
              <a:rPr lang="sv-SE" i="1" dirty="0" smtClean="0">
                <a:hlinkClick r:id="rId2"/>
              </a:rPr>
              <a:t>Minnesdagen för den kurdiska sångerskan Mariam Khan på ABF:</a:t>
            </a:r>
            <a:r>
              <a:rPr lang="sv-SE" i="1" dirty="0"/>
              <a:t> </a:t>
            </a:r>
            <a:r>
              <a:rPr lang="sv-SE" dirty="0"/>
              <a:t>  </a:t>
            </a:r>
            <a:r>
              <a:rPr lang="sv-SE" i="1" dirty="0" smtClean="0">
                <a:hlinkClick r:id="rId2"/>
              </a:rPr>
              <a:t>12 november 2011</a:t>
            </a:r>
            <a:r>
              <a:rPr lang="sv-SE" dirty="0" smtClean="0"/>
              <a:t> </a:t>
            </a:r>
            <a:r>
              <a:rPr lang="sv-SE" b="1" i="1" dirty="0" smtClean="0">
                <a:hlinkClick r:id="rId3"/>
              </a:rPr>
              <a:t>Affischen /Bilder</a:t>
            </a:r>
            <a:r>
              <a:rPr lang="sv-SE" b="1" dirty="0"/>
              <a:t/>
            </a:r>
            <a:br>
              <a:rPr lang="sv-SE" b="1" dirty="0"/>
            </a:br>
            <a:endParaRPr lang="sv-SE" b="1" dirty="0"/>
          </a:p>
          <a:p>
            <a:r>
              <a:rPr lang="sv-SE" i="1" dirty="0">
                <a:hlinkClick r:id="rId4"/>
              </a:rPr>
              <a:t>2- </a:t>
            </a:r>
            <a:r>
              <a:rPr lang="sv-SE" i="1" dirty="0" smtClean="0">
                <a:hlinkClick r:id="rId4"/>
              </a:rPr>
              <a:t>Seminarium om Kurdistan- Vetets hemland på Kurdisk Information Byrån i Bryssel 3 februari  2013</a:t>
            </a:r>
            <a:r>
              <a:rPr lang="sv-SE" dirty="0" smtClean="0"/>
              <a:t> </a:t>
            </a:r>
            <a:r>
              <a:rPr lang="sv-SE" b="1" i="1" dirty="0" smtClean="0">
                <a:hlinkClick r:id="rId5"/>
              </a:rPr>
              <a:t>Bilder från seminariet</a:t>
            </a:r>
            <a:r>
              <a:rPr lang="sv-SE" i="1" dirty="0" smtClean="0">
                <a:hlinkClick r:id="rId5"/>
              </a:rPr>
              <a:t> </a:t>
            </a:r>
            <a:endParaRPr lang="sv-SE" dirty="0"/>
          </a:p>
          <a:p>
            <a:endParaRPr lang="sv-SE" dirty="0"/>
          </a:p>
          <a:p>
            <a:r>
              <a:rPr lang="sv-SE" i="1" dirty="0">
                <a:hlinkClick r:id="rId6"/>
              </a:rPr>
              <a:t>3- </a:t>
            </a:r>
            <a:r>
              <a:rPr lang="sv-SE" i="1" dirty="0" smtClean="0">
                <a:hlinkClick r:id="rId6"/>
              </a:rPr>
              <a:t>Presentationen av </a:t>
            </a:r>
            <a:r>
              <a:rPr lang="sv-SE" i="1" dirty="0" err="1" smtClean="0">
                <a:hlinkClick r:id="rId6"/>
              </a:rPr>
              <a:t>Kurdish</a:t>
            </a:r>
            <a:r>
              <a:rPr lang="sv-SE" i="1" dirty="0" smtClean="0">
                <a:hlinkClick r:id="rId6"/>
              </a:rPr>
              <a:t> </a:t>
            </a:r>
            <a:r>
              <a:rPr lang="sv-SE" i="1" dirty="0" err="1" smtClean="0">
                <a:hlinkClick r:id="rId6"/>
              </a:rPr>
              <a:t>Judaica</a:t>
            </a:r>
            <a:r>
              <a:rPr lang="sv-SE" i="1" dirty="0" smtClean="0">
                <a:hlinkClick r:id="rId6"/>
              </a:rPr>
              <a:t> på Judiska muséet i Stockholm:</a:t>
            </a:r>
            <a:r>
              <a:rPr lang="sv-SE" dirty="0" smtClean="0"/>
              <a:t> </a:t>
            </a:r>
            <a:r>
              <a:rPr lang="sv-SE" i="1" dirty="0"/>
              <a:t>  </a:t>
            </a:r>
            <a:r>
              <a:rPr lang="sv-SE" i="1" dirty="0" smtClean="0">
                <a:hlinkClick r:id="rId6"/>
              </a:rPr>
              <a:t>6 mars 2013</a:t>
            </a:r>
            <a:endParaRPr lang="sv-SE" dirty="0"/>
          </a:p>
          <a:p>
            <a:pPr marL="0" indent="0" algn="ctr">
              <a:buNone/>
            </a:pPr>
            <a:endParaRPr lang="sv-SE" b="1" dirty="0" smtClean="0">
              <a:solidFill>
                <a:srgbClr val="FF0000"/>
              </a:solidFill>
            </a:endParaRPr>
          </a:p>
        </p:txBody>
      </p:sp>
    </p:spTree>
    <p:extLst>
      <p:ext uri="{BB962C8B-B14F-4D97-AF65-F5344CB8AC3E}">
        <p14:creationId xmlns:p14="http://schemas.microsoft.com/office/powerpoint/2010/main" val="238650344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H</a:t>
            </a:r>
            <a:r>
              <a:rPr lang="sv-SE" dirty="0" smtClean="0"/>
              <a:t>ittills gjorda donationer</a:t>
            </a:r>
            <a:endParaRPr lang="sv-SE" dirty="0"/>
          </a:p>
        </p:txBody>
      </p:sp>
      <p:sp>
        <p:nvSpPr>
          <p:cNvPr id="3" name="Platshållare för innehåll 2"/>
          <p:cNvSpPr>
            <a:spLocks noGrp="1"/>
          </p:cNvSpPr>
          <p:nvPr>
            <p:ph idx="1"/>
          </p:nvPr>
        </p:nvSpPr>
        <p:spPr/>
        <p:txBody>
          <a:bodyPr>
            <a:normAutofit fontScale="70000" lnSpcReduction="20000"/>
          </a:bodyPr>
          <a:lstStyle/>
          <a:p>
            <a:r>
              <a:rPr lang="sv-SE" dirty="0" smtClean="0"/>
              <a:t>Donation Nr 5</a:t>
            </a:r>
            <a:r>
              <a:rPr lang="sv-SE" dirty="0"/>
              <a:t>: </a:t>
            </a:r>
            <a:r>
              <a:rPr lang="sv-SE" dirty="0">
                <a:hlinkClick r:id="rId2"/>
              </a:rPr>
              <a:t>LONDON KURDISH LIBRARY &amp; ARCHIVE CENTER (A </a:t>
            </a:r>
            <a:r>
              <a:rPr lang="sv-SE" dirty="0" err="1">
                <a:hlinkClick r:id="rId2"/>
              </a:rPr>
              <a:t>Half</a:t>
            </a:r>
            <a:r>
              <a:rPr lang="sv-SE" dirty="0">
                <a:hlinkClick r:id="rId2"/>
              </a:rPr>
              <a:t> Ton </a:t>
            </a:r>
            <a:r>
              <a:rPr lang="sv-SE" dirty="0" err="1">
                <a:hlinkClick r:id="rId2"/>
              </a:rPr>
              <a:t>Kurdish</a:t>
            </a:r>
            <a:r>
              <a:rPr lang="sv-SE" dirty="0">
                <a:hlinkClick r:id="rId2"/>
              </a:rPr>
              <a:t> </a:t>
            </a:r>
            <a:r>
              <a:rPr lang="sv-SE" dirty="0" err="1">
                <a:hlinkClick r:id="rId2"/>
              </a:rPr>
              <a:t>Antique</a:t>
            </a:r>
            <a:r>
              <a:rPr lang="sv-SE" dirty="0">
                <a:hlinkClick r:id="rId2"/>
              </a:rPr>
              <a:t> </a:t>
            </a:r>
            <a:r>
              <a:rPr lang="sv-SE" dirty="0" err="1">
                <a:hlinkClick r:id="rId2"/>
              </a:rPr>
              <a:t>objects</a:t>
            </a:r>
            <a:r>
              <a:rPr lang="sv-SE" dirty="0">
                <a:hlinkClick r:id="rId2"/>
              </a:rPr>
              <a:t>, </a:t>
            </a:r>
            <a:r>
              <a:rPr lang="sv-SE" dirty="0" err="1">
                <a:hlinkClick r:id="rId2"/>
              </a:rPr>
              <a:t>monographs</a:t>
            </a:r>
            <a:r>
              <a:rPr lang="sv-SE" dirty="0">
                <a:hlinkClick r:id="rId2"/>
              </a:rPr>
              <a:t>, </a:t>
            </a:r>
            <a:r>
              <a:rPr lang="sv-SE" dirty="0" err="1">
                <a:hlinkClick r:id="rId2"/>
              </a:rPr>
              <a:t>serials</a:t>
            </a:r>
            <a:r>
              <a:rPr lang="sv-SE" dirty="0">
                <a:hlinkClick r:id="rId2"/>
              </a:rPr>
              <a:t> and journals) 29 -</a:t>
            </a:r>
            <a:r>
              <a:rPr lang="sv-SE" dirty="0" smtClean="0">
                <a:hlinkClick r:id="rId2"/>
              </a:rPr>
              <a:t>10-2013</a:t>
            </a:r>
            <a:r>
              <a:rPr lang="sv-SE" dirty="0" smtClean="0"/>
              <a:t/>
            </a:r>
            <a:br>
              <a:rPr lang="sv-SE" dirty="0" smtClean="0"/>
            </a:br>
            <a:endParaRPr lang="sv-SE" dirty="0"/>
          </a:p>
          <a:p>
            <a:r>
              <a:rPr lang="sv-SE" dirty="0"/>
              <a:t>Donation </a:t>
            </a:r>
            <a:r>
              <a:rPr lang="sv-SE" dirty="0" smtClean="0"/>
              <a:t>Nr 4</a:t>
            </a:r>
            <a:r>
              <a:rPr lang="sv-SE" dirty="0"/>
              <a:t>: </a:t>
            </a:r>
            <a:r>
              <a:rPr lang="sv-SE" dirty="0">
                <a:hlinkClick r:id="rId3"/>
              </a:rPr>
              <a:t>ORIENTALIA ARABIC BOOKSTORE (500 </a:t>
            </a:r>
            <a:r>
              <a:rPr lang="sv-SE" dirty="0" err="1">
                <a:hlinkClick r:id="rId3"/>
              </a:rPr>
              <a:t>copies</a:t>
            </a:r>
            <a:r>
              <a:rPr lang="sv-SE" dirty="0">
                <a:hlinkClick r:id="rId3"/>
              </a:rPr>
              <a:t> </a:t>
            </a:r>
            <a:r>
              <a:rPr lang="sv-SE" dirty="0" err="1">
                <a:hlinkClick r:id="rId3"/>
              </a:rPr>
              <a:t>of</a:t>
            </a:r>
            <a:r>
              <a:rPr lang="sv-SE" dirty="0">
                <a:hlinkClick r:id="rId3"/>
              </a:rPr>
              <a:t> </a:t>
            </a:r>
            <a:r>
              <a:rPr lang="sv-SE" dirty="0" err="1">
                <a:hlinkClick r:id="rId3"/>
              </a:rPr>
              <a:t>Arabic</a:t>
            </a:r>
            <a:r>
              <a:rPr lang="sv-SE" dirty="0">
                <a:hlinkClick r:id="rId3"/>
              </a:rPr>
              <a:t> </a:t>
            </a:r>
            <a:r>
              <a:rPr lang="sv-SE" dirty="0" err="1">
                <a:hlinkClick r:id="rId3"/>
              </a:rPr>
              <a:t>monographs</a:t>
            </a:r>
            <a:r>
              <a:rPr lang="sv-SE" dirty="0">
                <a:hlinkClick r:id="rId3"/>
              </a:rPr>
              <a:t> </a:t>
            </a:r>
            <a:r>
              <a:rPr lang="sv-SE" dirty="0" err="1">
                <a:hlinkClick r:id="rId3"/>
              </a:rPr>
              <a:t>with</a:t>
            </a:r>
            <a:r>
              <a:rPr lang="sv-SE" dirty="0">
                <a:hlinkClick r:id="rId3"/>
              </a:rPr>
              <a:t> Kurds &amp; Kurdistan </a:t>
            </a:r>
            <a:r>
              <a:rPr lang="sv-SE" dirty="0" err="1">
                <a:hlinkClick r:id="rId3"/>
              </a:rPr>
              <a:t>topic</a:t>
            </a:r>
            <a:r>
              <a:rPr lang="sv-SE" dirty="0">
                <a:hlinkClick r:id="rId3"/>
              </a:rPr>
              <a:t>) </a:t>
            </a:r>
            <a:r>
              <a:rPr lang="sv-SE" dirty="0" smtClean="0">
                <a:hlinkClick r:id="rId3"/>
              </a:rPr>
              <a:t>25-10-2013</a:t>
            </a:r>
            <a:r>
              <a:rPr lang="sv-SE" dirty="0" smtClean="0"/>
              <a:t/>
            </a:r>
            <a:br>
              <a:rPr lang="sv-SE" dirty="0" smtClean="0"/>
            </a:br>
            <a:endParaRPr lang="sv-SE" dirty="0"/>
          </a:p>
          <a:p>
            <a:r>
              <a:rPr lang="sv-SE" dirty="0"/>
              <a:t>Donation </a:t>
            </a:r>
            <a:r>
              <a:rPr lang="sv-SE" dirty="0" smtClean="0"/>
              <a:t>Nr 3</a:t>
            </a:r>
            <a:r>
              <a:rPr lang="sv-SE" dirty="0"/>
              <a:t>: </a:t>
            </a:r>
            <a:r>
              <a:rPr lang="sv-SE" dirty="0">
                <a:hlinkClick r:id="rId4"/>
              </a:rPr>
              <a:t>Immigrant </a:t>
            </a:r>
            <a:r>
              <a:rPr lang="sv-SE" dirty="0" err="1">
                <a:hlinkClick r:id="rId4"/>
              </a:rPr>
              <a:t>Institute</a:t>
            </a:r>
            <a:r>
              <a:rPr lang="sv-SE" dirty="0">
                <a:hlinkClick r:id="rId4"/>
              </a:rPr>
              <a:t> / IMMI in </a:t>
            </a:r>
            <a:r>
              <a:rPr lang="sv-SE" dirty="0" err="1">
                <a:hlinkClick r:id="rId4"/>
              </a:rPr>
              <a:t>Gotenburg</a:t>
            </a:r>
            <a:r>
              <a:rPr lang="sv-SE" dirty="0">
                <a:hlinkClick r:id="rId4"/>
              </a:rPr>
              <a:t> (1500 </a:t>
            </a:r>
            <a:r>
              <a:rPr lang="sv-SE" dirty="0" err="1">
                <a:hlinkClick r:id="rId4"/>
              </a:rPr>
              <a:t>copies</a:t>
            </a:r>
            <a:r>
              <a:rPr lang="sv-SE" dirty="0">
                <a:hlinkClick r:id="rId4"/>
              </a:rPr>
              <a:t> </a:t>
            </a:r>
            <a:r>
              <a:rPr lang="sv-SE" dirty="0" err="1">
                <a:hlinkClick r:id="rId4"/>
              </a:rPr>
              <a:t>Kurdish</a:t>
            </a:r>
            <a:r>
              <a:rPr lang="sv-SE" dirty="0">
                <a:hlinkClick r:id="rId4"/>
              </a:rPr>
              <a:t> </a:t>
            </a:r>
            <a:r>
              <a:rPr lang="sv-SE" dirty="0" err="1">
                <a:hlinkClick r:id="rId4"/>
              </a:rPr>
              <a:t>monographs</a:t>
            </a:r>
            <a:r>
              <a:rPr lang="sv-SE" dirty="0">
                <a:hlinkClick r:id="rId4"/>
              </a:rPr>
              <a:t>) </a:t>
            </a:r>
            <a:r>
              <a:rPr lang="sv-SE" dirty="0" smtClean="0">
                <a:hlinkClick r:id="rId4"/>
              </a:rPr>
              <a:t>2008</a:t>
            </a:r>
            <a:r>
              <a:rPr lang="sv-SE" dirty="0" smtClean="0"/>
              <a:t/>
            </a:r>
            <a:br>
              <a:rPr lang="sv-SE" dirty="0" smtClean="0"/>
            </a:br>
            <a:endParaRPr lang="sv-SE" dirty="0"/>
          </a:p>
          <a:p>
            <a:r>
              <a:rPr lang="sv-SE" dirty="0"/>
              <a:t>Donation </a:t>
            </a:r>
            <a:r>
              <a:rPr lang="sv-SE" dirty="0" smtClean="0"/>
              <a:t>Nr 2</a:t>
            </a:r>
            <a:r>
              <a:rPr lang="sv-SE" dirty="0"/>
              <a:t>: </a:t>
            </a:r>
            <a:r>
              <a:rPr lang="sv-SE" dirty="0">
                <a:hlinkClick r:id="rId5"/>
              </a:rPr>
              <a:t>ELISA &amp; HANS DUBBER (5000 </a:t>
            </a:r>
            <a:r>
              <a:rPr lang="sv-SE" dirty="0" err="1" smtClean="0">
                <a:hlinkClick r:id="rId5"/>
              </a:rPr>
              <a:t>photos</a:t>
            </a:r>
            <a:r>
              <a:rPr lang="sv-SE" dirty="0" smtClean="0">
                <a:hlinkClick r:id="rId5"/>
              </a:rPr>
              <a:t> </a:t>
            </a:r>
            <a:r>
              <a:rPr lang="sv-SE" dirty="0">
                <a:hlinkClick r:id="rId5"/>
              </a:rPr>
              <a:t>&amp; 10000 </a:t>
            </a:r>
            <a:r>
              <a:rPr lang="sv-SE" dirty="0" err="1">
                <a:hlinkClick r:id="rId5"/>
              </a:rPr>
              <a:t>news</a:t>
            </a:r>
            <a:r>
              <a:rPr lang="sv-SE" dirty="0">
                <a:hlinkClick r:id="rId5"/>
              </a:rPr>
              <a:t> &amp; </a:t>
            </a:r>
            <a:r>
              <a:rPr lang="sv-SE" dirty="0" err="1">
                <a:hlinkClick r:id="rId5"/>
              </a:rPr>
              <a:t>review</a:t>
            </a:r>
            <a:r>
              <a:rPr lang="sv-SE" dirty="0">
                <a:hlinkClick r:id="rId5"/>
              </a:rPr>
              <a:t> articles from </a:t>
            </a:r>
            <a:r>
              <a:rPr lang="sv-SE" dirty="0" err="1">
                <a:hlinkClick r:id="rId5"/>
              </a:rPr>
              <a:t>serials</a:t>
            </a:r>
            <a:r>
              <a:rPr lang="sv-SE" dirty="0">
                <a:hlinkClick r:id="rId5"/>
              </a:rPr>
              <a:t> &amp; journals) </a:t>
            </a:r>
            <a:r>
              <a:rPr lang="sv-SE" dirty="0" smtClean="0">
                <a:hlinkClick r:id="rId5"/>
              </a:rPr>
              <a:t>2007</a:t>
            </a:r>
            <a:r>
              <a:rPr lang="sv-SE" dirty="0" smtClean="0"/>
              <a:t/>
            </a:r>
            <a:br>
              <a:rPr lang="sv-SE" dirty="0" smtClean="0"/>
            </a:br>
            <a:endParaRPr lang="sv-SE" dirty="0"/>
          </a:p>
          <a:p>
            <a:r>
              <a:rPr lang="sv-SE" dirty="0"/>
              <a:t>Donation </a:t>
            </a:r>
            <a:r>
              <a:rPr lang="sv-SE" dirty="0" smtClean="0"/>
              <a:t>Nr 1</a:t>
            </a:r>
            <a:r>
              <a:rPr lang="sv-SE" dirty="0"/>
              <a:t>: </a:t>
            </a:r>
            <a:r>
              <a:rPr lang="sv-SE" dirty="0">
                <a:hlinkClick r:id="rId6"/>
              </a:rPr>
              <a:t>KOMKAR (1000 </a:t>
            </a:r>
            <a:r>
              <a:rPr lang="sv-SE" dirty="0" err="1">
                <a:hlinkClick r:id="rId6"/>
              </a:rPr>
              <a:t>copies</a:t>
            </a:r>
            <a:r>
              <a:rPr lang="sv-SE" dirty="0">
                <a:hlinkClick r:id="rId6"/>
              </a:rPr>
              <a:t> </a:t>
            </a:r>
            <a:r>
              <a:rPr lang="sv-SE" dirty="0" err="1">
                <a:hlinkClick r:id="rId6"/>
              </a:rPr>
              <a:t>Kurdish</a:t>
            </a:r>
            <a:r>
              <a:rPr lang="sv-SE" dirty="0">
                <a:hlinkClick r:id="rId6"/>
              </a:rPr>
              <a:t> </a:t>
            </a:r>
            <a:r>
              <a:rPr lang="sv-SE" dirty="0" err="1">
                <a:hlinkClick r:id="rId6"/>
              </a:rPr>
              <a:t>monographs</a:t>
            </a:r>
            <a:r>
              <a:rPr lang="sv-SE" dirty="0">
                <a:hlinkClick r:id="rId6"/>
              </a:rPr>
              <a:t>, </a:t>
            </a:r>
            <a:r>
              <a:rPr lang="sv-SE" dirty="0" err="1">
                <a:hlinkClick r:id="rId6"/>
              </a:rPr>
              <a:t>serials</a:t>
            </a:r>
            <a:r>
              <a:rPr lang="sv-SE" dirty="0">
                <a:hlinkClick r:id="rId6"/>
              </a:rPr>
              <a:t> and journals) 29-6-2007</a:t>
            </a:r>
            <a:endParaRPr lang="sv-SE" dirty="0"/>
          </a:p>
          <a:p>
            <a:endParaRPr lang="sv-SE" dirty="0"/>
          </a:p>
        </p:txBody>
      </p:sp>
    </p:spTree>
    <p:extLst>
      <p:ext uri="{BB962C8B-B14F-4D97-AF65-F5344CB8AC3E}">
        <p14:creationId xmlns:p14="http://schemas.microsoft.com/office/powerpoint/2010/main" val="149239577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95956" y="0"/>
            <a:ext cx="8229600" cy="1143000"/>
          </a:xfrm>
        </p:spPr>
        <p:txBody>
          <a:bodyPr>
            <a:normAutofit fontScale="90000"/>
          </a:bodyPr>
          <a:lstStyle/>
          <a:p>
            <a:r>
              <a:rPr lang="sv-SE" dirty="0" smtClean="0">
                <a:solidFill>
                  <a:srgbClr val="FF0000"/>
                </a:solidFill>
              </a:rPr>
              <a:t/>
            </a:r>
            <a:br>
              <a:rPr lang="sv-SE" dirty="0" smtClean="0">
                <a:solidFill>
                  <a:srgbClr val="FF0000"/>
                </a:solidFill>
              </a:rPr>
            </a:br>
            <a:r>
              <a:rPr lang="sv-SE" dirty="0" smtClean="0">
                <a:solidFill>
                  <a:srgbClr val="FF0000"/>
                </a:solidFill>
              </a:rPr>
              <a:t/>
            </a:r>
            <a:br>
              <a:rPr lang="sv-SE" dirty="0" smtClean="0">
                <a:solidFill>
                  <a:srgbClr val="FF0000"/>
                </a:solidFill>
              </a:rPr>
            </a:br>
            <a:r>
              <a:rPr lang="sv-SE" sz="4000" dirty="0" smtClean="0">
                <a:solidFill>
                  <a:srgbClr val="FF0000"/>
                </a:solidFill>
              </a:rPr>
              <a:t>Tack</a:t>
            </a:r>
            <a:r>
              <a:rPr lang="tr-TR" sz="4000" dirty="0" smtClean="0">
                <a:solidFill>
                  <a:srgbClr val="FF0000"/>
                </a:solidFill>
              </a:rPr>
              <a:t>!</a:t>
            </a:r>
            <a:r>
              <a:rPr lang="sv-SE" sz="4000" dirty="0">
                <a:solidFill>
                  <a:srgbClr val="FF0000"/>
                </a:solidFill>
              </a:rPr>
              <a:t/>
            </a:r>
            <a:br>
              <a:rPr lang="sv-SE" sz="4000" dirty="0">
                <a:solidFill>
                  <a:srgbClr val="FF0000"/>
                </a:solidFill>
              </a:rPr>
            </a:br>
            <a:endParaRPr lang="sv-SE" sz="4000" dirty="0"/>
          </a:p>
        </p:txBody>
      </p:sp>
      <p:pic>
        <p:nvPicPr>
          <p:cNvPr id="1026" name="Picture 2" descr="C:\Users\Peru\Desktop\SazendeWeqfaKurd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9328" y="3933056"/>
            <a:ext cx="745604" cy="648495"/>
          </a:xfrm>
          <a:prstGeom prst="rect">
            <a:avLst/>
          </a:prstGeom>
          <a:noFill/>
          <a:extLst>
            <a:ext uri="{909E8E84-426E-40DD-AFC4-6F175D3DCCD1}">
              <a14:hiddenFill xmlns:a14="http://schemas.microsoft.com/office/drawing/2010/main">
                <a:solidFill>
                  <a:srgbClr val="FFFFFF"/>
                </a:solidFill>
              </a14:hiddenFill>
            </a:ext>
          </a:extLst>
        </p:spPr>
      </p:pic>
      <p:sp>
        <p:nvSpPr>
          <p:cNvPr id="6" name="Rektangel 5"/>
          <p:cNvSpPr/>
          <p:nvPr/>
        </p:nvSpPr>
        <p:spPr>
          <a:xfrm>
            <a:off x="866340" y="4365104"/>
            <a:ext cx="7488832" cy="1477328"/>
          </a:xfrm>
          <a:prstGeom prst="rect">
            <a:avLst/>
          </a:prstGeom>
        </p:spPr>
        <p:txBody>
          <a:bodyPr wrap="square">
            <a:spAutoFit/>
          </a:bodyPr>
          <a:lstStyle/>
          <a:p>
            <a:pPr algn="ctr"/>
            <a:r>
              <a:rPr lang="sv-SE" sz="2400" dirty="0" smtClean="0">
                <a:latin typeface="Century Gothic" pitchFamily="34" charset="0"/>
                <a:cs typeface="Arial" pitchFamily="34" charset="0"/>
              </a:rPr>
              <a:t/>
            </a:r>
            <a:br>
              <a:rPr lang="sv-SE" sz="2400" dirty="0" smtClean="0">
                <a:latin typeface="Century Gothic" pitchFamily="34" charset="0"/>
                <a:cs typeface="Arial" pitchFamily="34" charset="0"/>
              </a:rPr>
            </a:br>
            <a:r>
              <a:rPr lang="sv-SE" dirty="0" smtClean="0">
                <a:latin typeface="Century Gothic" pitchFamily="34" charset="0"/>
                <a:cs typeface="Arial" pitchFamily="34" charset="0"/>
              </a:rPr>
              <a:t>Foundation For </a:t>
            </a:r>
            <a:r>
              <a:rPr lang="sv-SE" dirty="0" err="1" smtClean="0">
                <a:latin typeface="Century Gothic" pitchFamily="34" charset="0"/>
                <a:cs typeface="Arial" pitchFamily="34" charset="0"/>
              </a:rPr>
              <a:t>Kurdish</a:t>
            </a:r>
            <a:r>
              <a:rPr lang="sv-SE" dirty="0" smtClean="0">
                <a:latin typeface="Century Gothic" pitchFamily="34" charset="0"/>
                <a:cs typeface="Arial" pitchFamily="34" charset="0"/>
              </a:rPr>
              <a:t> </a:t>
            </a:r>
            <a:r>
              <a:rPr lang="sv-SE" dirty="0" err="1" smtClean="0">
                <a:latin typeface="Century Gothic" pitchFamily="34" charset="0"/>
                <a:cs typeface="Arial" pitchFamily="34" charset="0"/>
              </a:rPr>
              <a:t>Library</a:t>
            </a:r>
            <a:r>
              <a:rPr lang="sv-SE" dirty="0" smtClean="0">
                <a:latin typeface="Century Gothic" pitchFamily="34" charset="0"/>
                <a:cs typeface="Arial" pitchFamily="34" charset="0"/>
              </a:rPr>
              <a:t> &amp; Museum</a:t>
            </a:r>
            <a:r>
              <a:rPr lang="sv-SE" sz="2400" dirty="0" smtClean="0">
                <a:solidFill>
                  <a:srgbClr val="FF0000"/>
                </a:solidFill>
              </a:rPr>
              <a:t/>
            </a:r>
            <a:br>
              <a:rPr lang="sv-SE" sz="2400" dirty="0" smtClean="0">
                <a:solidFill>
                  <a:srgbClr val="FF0000"/>
                </a:solidFill>
              </a:rPr>
            </a:br>
            <a:r>
              <a:rPr lang="sv-SE" sz="1600" dirty="0" smtClean="0"/>
              <a:t>- K</a:t>
            </a:r>
            <a:r>
              <a:rPr lang="tr-TR" sz="1600" dirty="0" smtClean="0"/>
              <a:t>urdish Book Bank</a:t>
            </a:r>
            <a:r>
              <a:rPr lang="sv-SE" sz="1600" dirty="0" smtClean="0"/>
              <a:t> -</a:t>
            </a:r>
            <a:br>
              <a:rPr lang="sv-SE" sz="1600" dirty="0" smtClean="0"/>
            </a:br>
            <a:r>
              <a:rPr lang="sv-SE" sz="1400" b="1" dirty="0" smtClean="0"/>
              <a:t>Stiftelsen för kurdiskt </a:t>
            </a:r>
            <a:r>
              <a:rPr lang="sv-SE" sz="1400" b="1" dirty="0" err="1" smtClean="0"/>
              <a:t>bibilotek</a:t>
            </a:r>
            <a:r>
              <a:rPr lang="sv-SE" sz="1400" b="1" dirty="0" smtClean="0"/>
              <a:t> &amp; museum</a:t>
            </a:r>
            <a:r>
              <a:rPr lang="sv-SE" sz="1600" b="1" dirty="0" smtClean="0"/>
              <a:t/>
            </a:r>
            <a:br>
              <a:rPr lang="sv-SE" sz="1600" b="1" dirty="0" smtClean="0"/>
            </a:br>
            <a:r>
              <a:rPr lang="sv-SE" sz="1600" b="1" dirty="0" smtClean="0">
                <a:solidFill>
                  <a:srgbClr val="FF0000"/>
                </a:solidFill>
                <a:hlinkClick r:id="rId3"/>
              </a:rPr>
              <a:t>www.saradistribution.com</a:t>
            </a:r>
            <a:endParaRPr lang="sv-SE" b="1" dirty="0">
              <a:solidFill>
                <a:srgbClr val="FF0000"/>
              </a:solidFill>
            </a:endParaRPr>
          </a:p>
        </p:txBody>
      </p:sp>
      <p:pic>
        <p:nvPicPr>
          <p:cNvPr id="5122" name="Picture 2" descr="C:\Users\Hp\Desktop\cropped-logo-kurdish-museum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633" y="1687851"/>
            <a:ext cx="762000" cy="762000"/>
          </a:xfrm>
          <a:prstGeom prst="rect">
            <a:avLst/>
          </a:prstGeom>
          <a:noFill/>
          <a:extLst>
            <a:ext uri="{909E8E84-426E-40DD-AFC4-6F175D3DCCD1}">
              <a14:hiddenFill xmlns:a14="http://schemas.microsoft.com/office/drawing/2010/main">
                <a:solidFill>
                  <a:srgbClr val="FFFFFF"/>
                </a:solidFill>
              </a14:hiddenFill>
            </a:ext>
          </a:extLst>
        </p:spPr>
      </p:pic>
      <p:sp>
        <p:nvSpPr>
          <p:cNvPr id="7" name="Rektangel 6"/>
          <p:cNvSpPr/>
          <p:nvPr/>
        </p:nvSpPr>
        <p:spPr>
          <a:xfrm>
            <a:off x="866340" y="2420888"/>
            <a:ext cx="7488832" cy="984885"/>
          </a:xfrm>
          <a:prstGeom prst="rect">
            <a:avLst/>
          </a:prstGeom>
        </p:spPr>
        <p:txBody>
          <a:bodyPr wrap="square">
            <a:spAutoFit/>
          </a:bodyPr>
          <a:lstStyle/>
          <a:p>
            <a:pPr algn="ctr"/>
            <a:r>
              <a:rPr lang="sv-SE" sz="2400" dirty="0" smtClean="0">
                <a:latin typeface="Century Gothic" pitchFamily="34" charset="0"/>
                <a:cs typeface="Arial" pitchFamily="34" charset="0"/>
              </a:rPr>
              <a:t/>
            </a:r>
            <a:br>
              <a:rPr lang="sv-SE" sz="2400" dirty="0" smtClean="0">
                <a:latin typeface="Century Gothic" pitchFamily="34" charset="0"/>
                <a:cs typeface="Arial" pitchFamily="34" charset="0"/>
              </a:rPr>
            </a:br>
            <a:r>
              <a:rPr lang="sv-SE" dirty="0" smtClean="0">
                <a:latin typeface="Century Gothic" pitchFamily="34" charset="0"/>
                <a:cs typeface="Arial" pitchFamily="34" charset="0"/>
              </a:rPr>
              <a:t>KURDISH EXILE MUSEUM</a:t>
            </a:r>
            <a:r>
              <a:rPr lang="sv-SE" sz="2400" dirty="0" smtClean="0">
                <a:solidFill>
                  <a:srgbClr val="FF0000"/>
                </a:solidFill>
              </a:rPr>
              <a:t/>
            </a:r>
            <a:br>
              <a:rPr lang="sv-SE" sz="2400" dirty="0" smtClean="0">
                <a:solidFill>
                  <a:srgbClr val="FF0000"/>
                </a:solidFill>
              </a:rPr>
            </a:br>
            <a:r>
              <a:rPr lang="sv-SE" sz="1600" b="1" dirty="0" smtClean="0">
                <a:solidFill>
                  <a:srgbClr val="FF0000"/>
                </a:solidFill>
                <a:hlinkClick r:id="rId5"/>
              </a:rPr>
              <a:t>www.kurdishmuseum.org</a:t>
            </a:r>
            <a:endParaRPr lang="sv-SE" b="1" dirty="0">
              <a:solidFill>
                <a:srgbClr val="FF0000"/>
              </a:solidFill>
            </a:endParaRPr>
          </a:p>
        </p:txBody>
      </p:sp>
    </p:spTree>
    <p:extLst>
      <p:ext uri="{BB962C8B-B14F-4D97-AF65-F5344CB8AC3E}">
        <p14:creationId xmlns:p14="http://schemas.microsoft.com/office/powerpoint/2010/main" val="704776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a:spLocks noGrp="1"/>
          </p:cNvSpPr>
          <p:nvPr>
            <p:ph type="title"/>
          </p:nvPr>
        </p:nvSpPr>
        <p:spPr>
          <a:xfrm>
            <a:off x="457200" y="274638"/>
            <a:ext cx="8229600" cy="1143000"/>
          </a:xfrm>
        </p:spPr>
        <p:txBody>
          <a:bodyPr>
            <a:normAutofit/>
          </a:bodyPr>
          <a:lstStyle/>
          <a:p>
            <a:r>
              <a:rPr lang="en-US" sz="1800" b="1" dirty="0">
                <a:hlinkClick r:id="rId2"/>
              </a:rPr>
              <a:t>THE KURDS AND THEIR COUNTRY</a:t>
            </a:r>
            <a:r>
              <a:rPr lang="en-US" sz="1800" dirty="0"/>
              <a:t/>
            </a:r>
            <a:br>
              <a:rPr lang="en-US" sz="1800" dirty="0"/>
            </a:br>
            <a:r>
              <a:rPr lang="en-US" sz="1800" b="1" dirty="0">
                <a:hlinkClick r:id="rId2"/>
              </a:rPr>
              <a:t>A History of Kurdish People</a:t>
            </a:r>
            <a:r>
              <a:rPr lang="en-US" sz="1800" b="1" dirty="0"/>
              <a:t/>
            </a:r>
            <a:br>
              <a:rPr lang="en-US" sz="1800" b="1" dirty="0"/>
            </a:br>
            <a:endParaRPr lang="sv-SE" sz="1800" dirty="0"/>
          </a:p>
        </p:txBody>
      </p:sp>
      <p:pic>
        <p:nvPicPr>
          <p:cNvPr id="5" name="Picture 2" descr="C:\Users\Peru\Desktop\Kurds-and-Their-Country-Histor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099716"/>
            <a:ext cx="4104456" cy="5472608"/>
          </a:xfrm>
          <a:prstGeom prst="rect">
            <a:avLst/>
          </a:prstGeom>
          <a:noFill/>
          <a:extLst>
            <a:ext uri="{909E8E84-426E-40DD-AFC4-6F175D3DCCD1}">
              <a14:hiddenFill xmlns:a14="http://schemas.microsoft.com/office/drawing/2010/main">
                <a:solidFill>
                  <a:srgbClr val="FFFFFF"/>
                </a:solidFill>
              </a14:hiddenFill>
            </a:ext>
          </a:extLst>
        </p:spPr>
      </p:pic>
      <p:sp>
        <p:nvSpPr>
          <p:cNvPr id="6" name="Rektangel 5"/>
          <p:cNvSpPr/>
          <p:nvPr/>
        </p:nvSpPr>
        <p:spPr>
          <a:xfrm>
            <a:off x="6335688" y="4880234"/>
            <a:ext cx="2808312" cy="954107"/>
          </a:xfrm>
          <a:prstGeom prst="rect">
            <a:avLst/>
          </a:prstGeom>
        </p:spPr>
        <p:txBody>
          <a:bodyPr wrap="square">
            <a:spAutoFit/>
          </a:bodyPr>
          <a:lstStyle/>
          <a:p>
            <a:r>
              <a:rPr lang="en-US" sz="1400" b="1" i="1" dirty="0">
                <a:hlinkClick r:id="rId2"/>
              </a:rPr>
              <a:t>by</a:t>
            </a:r>
            <a:r>
              <a:rPr lang="en-US" sz="1400" b="1" dirty="0">
                <a:hlinkClick r:id="rId2"/>
              </a:rPr>
              <a:t> Sheikh A. </a:t>
            </a:r>
            <a:r>
              <a:rPr lang="en-US" sz="1400" b="1" dirty="0" err="1">
                <a:hlinkClick r:id="rId2"/>
              </a:rPr>
              <a:t>Waheed</a:t>
            </a:r>
            <a:endParaRPr lang="en-US" sz="1400" b="1" dirty="0"/>
          </a:p>
          <a:p>
            <a:r>
              <a:rPr lang="en-US" sz="1400" b="1" dirty="0"/>
              <a:t/>
            </a:r>
            <a:br>
              <a:rPr lang="en-US" sz="1400" b="1" dirty="0"/>
            </a:br>
            <a:r>
              <a:rPr lang="en-US" sz="1400" b="1" dirty="0">
                <a:hlinkClick r:id="rId2"/>
              </a:rPr>
              <a:t>Published by United LTD, Lahore, Pakistan, 1955</a:t>
            </a:r>
            <a:endParaRPr lang="en-US" sz="1400" b="1" dirty="0"/>
          </a:p>
        </p:txBody>
      </p:sp>
    </p:spTree>
    <p:extLst>
      <p:ext uri="{BB962C8B-B14F-4D97-AF65-F5344CB8AC3E}">
        <p14:creationId xmlns:p14="http://schemas.microsoft.com/office/powerpoint/2010/main" val="40067512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1448</TotalTime>
  <Words>712</Words>
  <Application>Microsoft Office PowerPoint</Application>
  <PresentationFormat>Bildspel på skärmen (4:3)</PresentationFormat>
  <Paragraphs>211</Paragraphs>
  <Slides>87</Slides>
  <Notes>1</Notes>
  <HiddenSlides>0</HiddenSlides>
  <MMClips>0</MMClips>
  <ScaleCrop>false</ScaleCrop>
  <HeadingPairs>
    <vt:vector size="4" baseType="variant">
      <vt:variant>
        <vt:lpstr>Tema</vt:lpstr>
      </vt:variant>
      <vt:variant>
        <vt:i4>1</vt:i4>
      </vt:variant>
      <vt:variant>
        <vt:lpstr>Bildrubriker</vt:lpstr>
      </vt:variant>
      <vt:variant>
        <vt:i4>87</vt:i4>
      </vt:variant>
    </vt:vector>
  </HeadingPairs>
  <TitlesOfParts>
    <vt:vector size="88" baseType="lpstr">
      <vt:lpstr>Office-tema</vt:lpstr>
      <vt:lpstr>PowerPoint-presentation</vt:lpstr>
      <vt:lpstr>PowerPoint-presentation</vt:lpstr>
      <vt:lpstr>PowerPoint-presentation</vt:lpstr>
      <vt:lpstr>Kurdish Exile Museum</vt:lpstr>
      <vt:lpstr>Skyltfönster 1</vt:lpstr>
      <vt:lpstr>Monter för gamla kurdiska tidskrifter</vt:lpstr>
      <vt:lpstr>PowerPoint-presentation</vt:lpstr>
      <vt:lpstr>PowerPoint-presentation</vt:lpstr>
      <vt:lpstr>THE KURDS AND THEIR COUNTRY A History of Kurdish People </vt:lpstr>
      <vt:lpstr>PowerPoint-presentation</vt:lpstr>
      <vt:lpstr>DIGING BEYOND THE TIGRIS In The Hills of Iraqi Kurdistan by Linda Braidwood</vt:lpstr>
      <vt:lpstr> KINDERTRÄNEN Erzählung aus dem wilden Kurdistan von HEDWIG ANDREA Verlag Bahn Schwerin 1909 </vt:lpstr>
      <vt:lpstr>PowerPoint-presentation</vt:lpstr>
      <vt:lpstr>THE RELIGION OF THE KURDS  - BULLETIN Of The School of Oriental Studies, London Institution - 1922 </vt:lpstr>
      <vt:lpstr>DOKUMENTUNDERLAGET AV DET HISTORISK-POLITISKA BAGHDAD PAKTEN 1954</vt:lpstr>
      <vt:lpstr>PowerPoint-presentation</vt:lpstr>
      <vt:lpstr>Assiette Kara Fatima L’Héroïne Du Kurdistan </vt:lpstr>
      <vt:lpstr>ENGELSK TJÄNSTEMEDALJ ”KURDISTAN” (1918)  </vt:lpstr>
      <vt:lpstr>PowerPoint-presentation</vt:lpstr>
      <vt:lpstr>NEOLITISKA REDSKAP</vt:lpstr>
      <vt:lpstr>PowerPoint-presentation</vt:lpstr>
      <vt:lpstr>KURDISTAN  Built:1895 Post Card: 1929 3036 Tows Gross</vt:lpstr>
      <vt:lpstr>Prince Zerdecheno - Emir of Kurdistan (1924)  </vt:lpstr>
      <vt:lpstr>Kurdish Cavalier 1880</vt:lpstr>
      <vt:lpstr> KURDISH  HUNTER 1880  </vt:lpstr>
      <vt:lpstr>Kurds fording a River  Original antique engraving 1885</vt:lpstr>
      <vt:lpstr>CHICORRÉE AU KURDE</vt:lpstr>
      <vt:lpstr>PowerPoint-presentation</vt:lpstr>
      <vt:lpstr>PowerPoint-presentation</vt:lpstr>
      <vt:lpstr>ANTIKA VYKORT</vt:lpstr>
      <vt:lpstr>PowerPoint-presentation</vt:lpstr>
      <vt:lpstr>PowerPoint-presentation</vt:lpstr>
      <vt:lpstr>PowerPoint-presentation</vt:lpstr>
      <vt:lpstr>PowerPoint-presentation</vt:lpstr>
      <vt:lpstr>Kirkuk, 1958</vt:lpstr>
      <vt:lpstr>PowerPoint-presentation</vt:lpstr>
      <vt:lpstr>           KURDISH JUDAICA On Kurdish Book Bank’s Archive        www.saradistribution.com </vt:lpstr>
      <vt:lpstr>PowerPoint-presentation</vt:lpstr>
      <vt:lpstr>JUDISK-KURDISKA HISTORISKA &amp; LITTERÄRA MATERIAL (Kurdish Judaica) PÅ KURDISH BOOK BANK</vt:lpstr>
      <vt:lpstr>PowerPoint-presentation</vt:lpstr>
      <vt:lpstr>                  </vt:lpstr>
      <vt:lpstr>RABBI HARIRI OF KOI SANJAK  Hebrew Vayivchar Moshe Torah Thoughts by RABBI HARIRI OF KOI SANJAK 18TH Century </vt:lpstr>
      <vt:lpstr>PowerPoint-presentation</vt:lpstr>
      <vt:lpstr>PowerPoint-presentation</vt:lpstr>
      <vt:lpstr>JEWS OF KURDISTAN</vt:lpstr>
      <vt:lpstr>PowerPoint-presentation</vt:lpstr>
      <vt:lpstr>  </vt:lpstr>
      <vt:lpstr>PowerPoint-presentation</vt:lpstr>
      <vt:lpstr>PowerPoint-presentation</vt:lpstr>
      <vt:lpstr>EDOT January 1946</vt:lpstr>
      <vt:lpstr>PowerPoint-presentation</vt:lpstr>
      <vt:lpstr>”Traditional Costume o Jewish Man/Kurdistan”</vt:lpstr>
      <vt:lpstr>PowerPoint-presentation</vt:lpstr>
      <vt:lpstr>PowerPoint-presentation</vt:lpstr>
      <vt:lpstr>PowerPoint-presentation</vt:lpstr>
      <vt:lpstr>AMULETT</vt:lpstr>
      <vt:lpstr>BREV</vt:lpstr>
      <vt:lpstr>PowerPoint-presentation</vt:lpstr>
      <vt:lpstr>PowerPoint-presentation</vt:lpstr>
      <vt:lpstr>PowerPoint-presentation</vt:lpstr>
      <vt:lpstr>PowerPoint-presentation</vt:lpstr>
      <vt:lpstr>PowerPoint-presentation</vt:lpstr>
      <vt:lpstr>PowerPoint-presentation</vt:lpstr>
      <vt:lpstr>PowerPoint-presentation</vt:lpstr>
      <vt:lpstr>KURDISTANS JUDAR I ISRAEL</vt:lpstr>
      <vt:lpstr>KURDISTANS JUDAR I ISRAEL</vt:lpstr>
      <vt:lpstr>HITACHDUTH KURDISTAN JERUSALEM 1944</vt:lpstr>
      <vt:lpstr> The Jews of Kurdistan A Hundred Years Ago By Walter J. Fischel 1944 </vt:lpstr>
      <vt:lpstr>KURDISTANS JUDAR I ISRAEL</vt:lpstr>
      <vt:lpstr>KURDISTANS JUDAR I ISRAEL</vt:lpstr>
      <vt:lpstr>PowerPoint-presentation</vt:lpstr>
      <vt:lpstr>PowerPoint-presentation</vt:lpstr>
      <vt:lpstr>Några länkar om Kurdistans judar på Kurdish Book Banks sajt www. Saradistribution.com </vt:lpstr>
      <vt:lpstr>PRESENTATION AV KURDISH JUDAICA TILLSAMMANS MED RIKSDAGSMANNEN FREDRIK MALM PÅ JUDISKA MUSEET</vt:lpstr>
      <vt:lpstr>info om: Kurdish Book Bank - SARA</vt:lpstr>
      <vt:lpstr>Kurdish Book Bank Arkivet - Ett komplett kurdiskt forskningsbibliotek</vt:lpstr>
      <vt:lpstr>PowerPoint-presentation</vt:lpstr>
      <vt:lpstr>PowerPoint-presentation</vt:lpstr>
      <vt:lpstr>PowerPoint-presentation</vt:lpstr>
      <vt:lpstr>KURDISH BOOK BANK   www.kurdishbookbank.org</vt:lpstr>
      <vt:lpstr>PowerPoint-presentation</vt:lpstr>
      <vt:lpstr>FRÅN EN TYSK-KURDISK LÄKARES Dr Shivan Als OPBJEKTIV SKB&amp;M</vt:lpstr>
      <vt:lpstr>PowerPoint-presentation</vt:lpstr>
      <vt:lpstr>PowerPoint-presentation</vt:lpstr>
      <vt:lpstr>PowerPoint-presentation</vt:lpstr>
      <vt:lpstr>Hittills gjorda donationer</vt:lpstr>
      <vt:lpstr>  Tack!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 For Kurdish Library &amp; Museum  BINKE-Y PIRTÛKXANE &amp; MUZEXANE-Y KURDÎ (2007)</dc:title>
  <dc:creator>Peru</dc:creator>
  <cp:lastModifiedBy>Hp</cp:lastModifiedBy>
  <cp:revision>259</cp:revision>
  <dcterms:created xsi:type="dcterms:W3CDTF">2012-11-02T15:47:43Z</dcterms:created>
  <dcterms:modified xsi:type="dcterms:W3CDTF">2020-11-03T15:02:40Z</dcterms:modified>
</cp:coreProperties>
</file>